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7" r:id="rId2"/>
    <p:sldId id="410" r:id="rId3"/>
    <p:sldId id="411" r:id="rId4"/>
    <p:sldId id="423" r:id="rId5"/>
    <p:sldId id="420" r:id="rId6"/>
    <p:sldId id="259" r:id="rId7"/>
    <p:sldId id="432" r:id="rId8"/>
    <p:sldId id="435" r:id="rId9"/>
    <p:sldId id="436" r:id="rId10"/>
    <p:sldId id="431" r:id="rId11"/>
    <p:sldId id="437" r:id="rId12"/>
    <p:sldId id="438" r:id="rId13"/>
    <p:sldId id="439" r:id="rId14"/>
    <p:sldId id="440" r:id="rId15"/>
    <p:sldId id="441" r:id="rId16"/>
    <p:sldId id="407" r:id="rId17"/>
    <p:sldId id="449" r:id="rId18"/>
    <p:sldId id="416" r:id="rId19"/>
    <p:sldId id="271" r:id="rId20"/>
    <p:sldId id="418" r:id="rId21"/>
    <p:sldId id="433" r:id="rId22"/>
    <p:sldId id="451" r:id="rId23"/>
    <p:sldId id="434" r:id="rId24"/>
    <p:sldId id="443" r:id="rId25"/>
    <p:sldId id="445" r:id="rId26"/>
    <p:sldId id="446" r:id="rId27"/>
    <p:sldId id="447" r:id="rId28"/>
    <p:sldId id="453" r:id="rId29"/>
    <p:sldId id="452" r:id="rId3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C8C734-2AC5-9D9C-758C-329CFCF3278D}" v="105" dt="2025-09-15T15:17:40.908"/>
    <p1510:client id="{4D439C19-B89A-1211-FE31-3EADE99AA34C}" v="5" dt="2025-09-15T15:43:35.043"/>
    <p1510:client id="{79914BFB-FE8F-6955-C405-0C464501B8E7}" v="16" dt="2025-09-14T15:55:17.873"/>
    <p1510:client id="{9A0B1A4B-0F5F-460D-925B-6BFD4056AE47}" v="21" dt="2025-09-14T10:28:21.1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75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8C966A-49BF-4FC6-BC0D-A961D0CCFB15}" type="datetimeFigureOut">
              <a:t>9/15/2025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175F1C-BA10-421A-B5FB-84867A1ED6C2}" type="slidenum">
              <a:t>‹#›</a:t>
            </a:fld>
            <a:endParaRPr lang="en-GB"/>
          </a:p>
        </p:txBody>
      </p:sp>
    </p:spTree>
    <p:extLst>
      <p:ext uri="{BB962C8B-B14F-4D97-AF65-F5344CB8AC3E}">
        <p14:creationId xmlns:p14="http://schemas.microsoft.com/office/powerpoint/2010/main" val="39076889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38642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27684281008_0_3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g27684281008_0_3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27684281008_0_3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g27684281008_0_3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27684281008_0_2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9" name="Google Shape;149;g27684281008_0_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a:extLst>
            <a:ext uri="{FF2B5EF4-FFF2-40B4-BE49-F238E27FC236}">
              <a16:creationId xmlns:a16="http://schemas.microsoft.com/office/drawing/2014/main" id="{0A445586-5FB7-9105-EB35-C895DEEE48DA}"/>
            </a:ext>
          </a:extLst>
        </p:cNvPr>
        <p:cNvGrpSpPr/>
        <p:nvPr/>
      </p:nvGrpSpPr>
      <p:grpSpPr>
        <a:xfrm>
          <a:off x="0" y="0"/>
          <a:ext cx="0" cy="0"/>
          <a:chOff x="0" y="0"/>
          <a:chExt cx="0" cy="0"/>
        </a:xfrm>
      </p:grpSpPr>
      <p:sp>
        <p:nvSpPr>
          <p:cNvPr id="206" name="Google Shape;206;g27c77f0c450_0_19:notes">
            <a:extLst>
              <a:ext uri="{FF2B5EF4-FFF2-40B4-BE49-F238E27FC236}">
                <a16:creationId xmlns:a16="http://schemas.microsoft.com/office/drawing/2014/main" id="{CABD711D-F28D-B947-BB39-3F20232FA82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7" name="Google Shape;207;g27c77f0c450_0_19:notes">
            <a:extLst>
              <a:ext uri="{FF2B5EF4-FFF2-40B4-BE49-F238E27FC236}">
                <a16:creationId xmlns:a16="http://schemas.microsoft.com/office/drawing/2014/main" id="{4EA26020-F46E-9D0E-31AB-F25E05BD58B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723531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g27b1a76f427_0_1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50" name="Google Shape;650;g27b1a76f427_0_1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552162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g27b1a76f427_0_1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50" name="Google Shape;650;g27b1a76f427_0_1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308998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a:extLst>
            <a:ext uri="{FF2B5EF4-FFF2-40B4-BE49-F238E27FC236}">
              <a16:creationId xmlns:a16="http://schemas.microsoft.com/office/drawing/2014/main" id="{801A85F6-C816-9E32-5CD4-43CAF08BFB04}"/>
            </a:ext>
          </a:extLst>
        </p:cNvPr>
        <p:cNvGrpSpPr/>
        <p:nvPr/>
      </p:nvGrpSpPr>
      <p:grpSpPr>
        <a:xfrm>
          <a:off x="0" y="0"/>
          <a:ext cx="0" cy="0"/>
          <a:chOff x="0" y="0"/>
          <a:chExt cx="0" cy="0"/>
        </a:xfrm>
      </p:grpSpPr>
      <p:sp>
        <p:nvSpPr>
          <p:cNvPr id="649" name="Google Shape;649;g27b1a76f427_0_144:notes">
            <a:extLst>
              <a:ext uri="{FF2B5EF4-FFF2-40B4-BE49-F238E27FC236}">
                <a16:creationId xmlns:a16="http://schemas.microsoft.com/office/drawing/2014/main" id="{490A3097-97C6-D08B-4688-DCE5B438AB2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50" name="Google Shape;650;g27b1a76f427_0_144:notes">
            <a:extLst>
              <a:ext uri="{FF2B5EF4-FFF2-40B4-BE49-F238E27FC236}">
                <a16:creationId xmlns:a16="http://schemas.microsoft.com/office/drawing/2014/main" id="{18F9DD04-1428-D35A-51DF-82CCCF55C50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266403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g27b1a76f427_0_1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50" name="Google Shape;650;g27b1a76f427_0_1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27c77f0c450_0_5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1" name="Google Shape;391;g27c77f0c450_0_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preserve="1">
  <p:cSld name="Title and Content">
    <p:spTree>
      <p:nvGrpSpPr>
        <p:cNvPr id="1" name="Shape 21"/>
        <p:cNvGrpSpPr/>
        <p:nvPr/>
      </p:nvGrpSpPr>
      <p:grpSpPr>
        <a:xfrm>
          <a:off x="0" y="0"/>
          <a:ext cx="0" cy="0"/>
          <a:chOff x="0" y="0"/>
          <a:chExt cx="0" cy="0"/>
        </a:xfrm>
      </p:grpSpPr>
    </p:spTree>
    <p:extLst>
      <p:ext uri="{BB962C8B-B14F-4D97-AF65-F5344CB8AC3E}">
        <p14:creationId xmlns:p14="http://schemas.microsoft.com/office/powerpoint/2010/main" val="3753279436"/>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056758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1_Title and Content">
    <p:spTree>
      <p:nvGrpSpPr>
        <p:cNvPr id="1" name="Shape 21"/>
        <p:cNvGrpSpPr/>
        <p:nvPr/>
      </p:nvGrpSpPr>
      <p:grpSpPr>
        <a:xfrm>
          <a:off x="0" y="0"/>
          <a:ext cx="0" cy="0"/>
          <a:chOff x="0" y="0"/>
          <a:chExt cx="0" cy="0"/>
        </a:xfrm>
      </p:grpSpPr>
      <p:sp>
        <p:nvSpPr>
          <p:cNvPr id="22" name="Google Shape;22;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49260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9"/>
        <p:cNvGrpSpPr/>
        <p:nvPr/>
      </p:nvGrpSpPr>
      <p:grpSpPr>
        <a:xfrm>
          <a:off x="0" y="0"/>
          <a:ext cx="0" cy="0"/>
          <a:chOff x="0" y="0"/>
          <a:chExt cx="0" cy="0"/>
        </a:xfrm>
      </p:grpSpPr>
      <p:grpSp>
        <p:nvGrpSpPr>
          <p:cNvPr id="3" name="Group 2">
            <a:extLst>
              <a:ext uri="{FF2B5EF4-FFF2-40B4-BE49-F238E27FC236}">
                <a16:creationId xmlns:a16="http://schemas.microsoft.com/office/drawing/2014/main" id="{1FE1D5A0-32F9-4A8A-A142-77056B871FD3}"/>
              </a:ext>
            </a:extLst>
          </p:cNvPr>
          <p:cNvGrpSpPr/>
          <p:nvPr/>
        </p:nvGrpSpPr>
        <p:grpSpPr>
          <a:xfrm>
            <a:off x="0" y="5168407"/>
            <a:ext cx="12208043" cy="1689593"/>
            <a:chOff x="0" y="4640239"/>
            <a:chExt cx="12208043" cy="2217761"/>
          </a:xfrm>
        </p:grpSpPr>
        <p:pic>
          <p:nvPicPr>
            <p:cNvPr id="4" name="Picture 3">
              <a:extLst>
                <a:ext uri="{FF2B5EF4-FFF2-40B4-BE49-F238E27FC236}">
                  <a16:creationId xmlns:a16="http://schemas.microsoft.com/office/drawing/2014/main" id="{15B26504-C857-4469-A624-E316333A8EB4}"/>
                </a:ext>
              </a:extLst>
            </p:cNvPr>
            <p:cNvPicPr>
              <a:picLocks noChangeAspect="1"/>
            </p:cNvPicPr>
            <p:nvPr/>
          </p:nvPicPr>
          <p:blipFill rotWithShape="1">
            <a:blip r:embed="rId5"/>
            <a:srcRect l="1974" r="8581" b="31557"/>
            <a:stretch/>
          </p:blipFill>
          <p:spPr>
            <a:xfrm>
              <a:off x="0" y="4640239"/>
              <a:ext cx="12208043" cy="2217761"/>
            </a:xfrm>
            <a:prstGeom prst="rect">
              <a:avLst/>
            </a:prstGeom>
          </p:spPr>
        </p:pic>
        <p:sp>
          <p:nvSpPr>
            <p:cNvPr id="5" name="Rectangle 4">
              <a:extLst>
                <a:ext uri="{FF2B5EF4-FFF2-40B4-BE49-F238E27FC236}">
                  <a16:creationId xmlns:a16="http://schemas.microsoft.com/office/drawing/2014/main" id="{6EFC2D5E-3130-475C-A325-0084CCEF8B71}"/>
                </a:ext>
              </a:extLst>
            </p:cNvPr>
            <p:cNvSpPr/>
            <p:nvPr/>
          </p:nvSpPr>
          <p:spPr>
            <a:xfrm>
              <a:off x="8615850" y="6328532"/>
              <a:ext cx="2499402" cy="338554"/>
            </a:xfrm>
            <a:prstGeom prst="rect">
              <a:avLst/>
            </a:prstGeom>
            <a:noFill/>
          </p:spPr>
          <p:txBody>
            <a:bodyPr wrap="none" lIns="91440" tIns="45720" rIns="91440" bIns="45720">
              <a:spAutoFit/>
            </a:bodyPr>
            <a:lstStyle/>
            <a:p>
              <a:pPr algn="ctr"/>
              <a:r>
                <a:rPr lang="en-US" sz="1600" b="1">
                  <a:solidFill>
                    <a:srgbClr val="04294B"/>
                  </a:solidFill>
                  <a:sym typeface="Calibri"/>
                </a:rPr>
                <a:t>Vision – Be Exceptional</a:t>
              </a:r>
              <a:endParaRPr lang="en-US" sz="1600" b="0" cap="none" spc="0">
                <a:ln w="0"/>
                <a:solidFill>
                  <a:schemeClr val="accent1"/>
                </a:solidFill>
                <a:effectLst>
                  <a:outerShdw blurRad="38100" dist="25400" dir="5400000" algn="ctr" rotWithShape="0">
                    <a:srgbClr val="6E747A">
                      <a:alpha val="43000"/>
                    </a:srgbClr>
                  </a:outerShdw>
                </a:effectLst>
              </a:endParaRPr>
            </a:p>
          </p:txBody>
        </p:sp>
      </p:grpSp>
      <p:pic>
        <p:nvPicPr>
          <p:cNvPr id="6" name="Picture 5">
            <a:extLst>
              <a:ext uri="{FF2B5EF4-FFF2-40B4-BE49-F238E27FC236}">
                <a16:creationId xmlns:a16="http://schemas.microsoft.com/office/drawing/2014/main" id="{892E309D-5B86-40D7-B64F-6358D69BF822}"/>
              </a:ext>
            </a:extLst>
          </p:cNvPr>
          <p:cNvPicPr>
            <a:picLocks noChangeAspect="1"/>
          </p:cNvPicPr>
          <p:nvPr/>
        </p:nvPicPr>
        <p:blipFill>
          <a:blip r:embed="rId6"/>
          <a:stretch>
            <a:fillRect/>
          </a:stretch>
        </p:blipFill>
        <p:spPr>
          <a:xfrm>
            <a:off x="1320799" y="6028676"/>
            <a:ext cx="3395531" cy="829323"/>
          </a:xfrm>
          <a:prstGeom prst="rect">
            <a:avLst/>
          </a:prstGeom>
        </p:spPr>
      </p:pic>
      <p:sp>
        <p:nvSpPr>
          <p:cNvPr id="7" name="Rectangle 6">
            <a:extLst>
              <a:ext uri="{FF2B5EF4-FFF2-40B4-BE49-F238E27FC236}">
                <a16:creationId xmlns:a16="http://schemas.microsoft.com/office/drawing/2014/main" id="{BB82545A-9C9A-458C-947A-3BC220AAE84F}"/>
              </a:ext>
            </a:extLst>
          </p:cNvPr>
          <p:cNvSpPr/>
          <p:nvPr/>
        </p:nvSpPr>
        <p:spPr>
          <a:xfrm>
            <a:off x="0" y="-272"/>
            <a:ext cx="12192000" cy="1254914"/>
          </a:xfrm>
          <a:prstGeom prst="rect">
            <a:avLst/>
          </a:prstGeom>
          <a:solidFill>
            <a:srgbClr val="042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50F2D34-D9B9-43A7-9E05-1B79F7E4CE27}"/>
              </a:ext>
            </a:extLst>
          </p:cNvPr>
          <p:cNvSpPr/>
          <p:nvPr/>
        </p:nvSpPr>
        <p:spPr>
          <a:xfrm>
            <a:off x="16043" y="1080638"/>
            <a:ext cx="12192000" cy="5421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D2BE0455-49F6-465C-9F7D-BCDCC10DC9FB}"/>
              </a:ext>
            </a:extLst>
          </p:cNvPr>
          <p:cNvPicPr>
            <a:picLocks noChangeAspect="1"/>
          </p:cNvPicPr>
          <p:nvPr/>
        </p:nvPicPr>
        <p:blipFill>
          <a:blip r:embed="rId7"/>
          <a:stretch>
            <a:fillRect/>
          </a:stretch>
        </p:blipFill>
        <p:spPr>
          <a:xfrm>
            <a:off x="11237949" y="5947875"/>
            <a:ext cx="643747" cy="763381"/>
          </a:xfrm>
          <a:prstGeom prst="rect">
            <a:avLst/>
          </a:prstGeom>
        </p:spPr>
      </p:pic>
    </p:spTree>
    <p:extLst>
      <p:ext uri="{BB962C8B-B14F-4D97-AF65-F5344CB8AC3E}">
        <p14:creationId xmlns:p14="http://schemas.microsoft.com/office/powerpoint/2010/main" val="3245699930"/>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Lst>
  <p:hf sldNum="0"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hyperlink" Target="https://www.physicsandmathstutor.com/past-papers/"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astonacademy.org/page/?title=Academy+Curriculum&amp;pid=51" TargetMode="External"/><Relationship Id="rId1" Type="http://schemas.openxmlformats.org/officeDocument/2006/relationships/slideLayout" Target="../slideLayouts/slideLayout3.xml"/><Relationship Id="rId4" Type="http://schemas.openxmlformats.org/officeDocument/2006/relationships/hyperlink" Target="https://astoncetrust-my.sharepoint.com/:w:/g/personal/deborah_adams_astonacademy_org/EdiTKm0droBFqG1IUIwt1RUBp3Yekm6-PdPW64UMwVcxeg?e=w2PyVb"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Shape 87"/>
        <p:cNvGrpSpPr/>
        <p:nvPr/>
      </p:nvGrpSpPr>
      <p:grpSpPr>
        <a:xfrm>
          <a:off x="0" y="0"/>
          <a:ext cx="0" cy="0"/>
          <a:chOff x="0" y="0"/>
          <a:chExt cx="0" cy="0"/>
        </a:xfrm>
      </p:grpSpPr>
      <p:sp>
        <p:nvSpPr>
          <p:cNvPr id="88" name="Google Shape;88;p1"/>
          <p:cNvSpPr txBox="1"/>
          <p:nvPr/>
        </p:nvSpPr>
        <p:spPr>
          <a:xfrm>
            <a:off x="629134" y="1305382"/>
            <a:ext cx="10806000" cy="212361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600"/>
              <a:buFont typeface="Arial"/>
              <a:buNone/>
            </a:pPr>
            <a:r>
              <a:rPr lang="en-US" sz="6600" b="1" i="0" u="none" strike="noStrike" cap="none">
                <a:solidFill>
                  <a:schemeClr val="lt1"/>
                </a:solidFill>
                <a:latin typeface="Calibri"/>
                <a:ea typeface="Calibri"/>
                <a:cs typeface="Calibri"/>
                <a:sym typeface="Calibri"/>
              </a:rPr>
              <a:t>Y11 </a:t>
            </a:r>
            <a:r>
              <a:rPr lang="en-GB" sz="6600" b="1" i="0" u="none" strike="noStrike" cap="none">
                <a:solidFill>
                  <a:schemeClr val="lt1"/>
                </a:solidFill>
                <a:latin typeface="Calibri"/>
                <a:ea typeface="Calibri"/>
                <a:cs typeface="Calibri"/>
                <a:sym typeface="Calibri"/>
              </a:rPr>
              <a:t>Preparing for </a:t>
            </a:r>
          </a:p>
          <a:p>
            <a:pPr marL="0" marR="0" lvl="0" indent="0" algn="ctr" rtl="0">
              <a:lnSpc>
                <a:spcPct val="100000"/>
              </a:lnSpc>
              <a:spcBef>
                <a:spcPts val="0"/>
              </a:spcBef>
              <a:spcAft>
                <a:spcPts val="0"/>
              </a:spcAft>
              <a:buClr>
                <a:srgbClr val="000000"/>
              </a:buClr>
              <a:buSzPts val="6600"/>
              <a:buFont typeface="Arial"/>
              <a:buNone/>
            </a:pPr>
            <a:r>
              <a:rPr lang="en-GB" sz="6600" b="1" i="0" u="none" strike="noStrike" cap="none">
                <a:solidFill>
                  <a:schemeClr val="lt1"/>
                </a:solidFill>
                <a:latin typeface="Calibri"/>
                <a:ea typeface="Calibri"/>
                <a:cs typeface="Calibri"/>
                <a:sym typeface="Calibri"/>
              </a:rPr>
              <a:t>Success </a:t>
            </a:r>
            <a:r>
              <a:rPr lang="en-US" sz="6600" b="1" i="0" u="none" strike="noStrike" cap="none">
                <a:solidFill>
                  <a:schemeClr val="lt1"/>
                </a:solidFill>
                <a:latin typeface="Calibri"/>
                <a:ea typeface="Calibri"/>
                <a:cs typeface="Calibri"/>
                <a:sym typeface="Calibri"/>
              </a:rPr>
              <a:t>Evening </a:t>
            </a:r>
            <a:endParaRPr sz="1400" b="1"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42731823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Shape 87"/>
        <p:cNvGrpSpPr/>
        <p:nvPr/>
      </p:nvGrpSpPr>
      <p:grpSpPr>
        <a:xfrm>
          <a:off x="0" y="0"/>
          <a:ext cx="0" cy="0"/>
          <a:chOff x="0" y="0"/>
          <a:chExt cx="0" cy="0"/>
        </a:xfrm>
      </p:grpSpPr>
      <p:sp>
        <p:nvSpPr>
          <p:cNvPr id="88" name="Google Shape;88;p1"/>
          <p:cNvSpPr txBox="1"/>
          <p:nvPr/>
        </p:nvSpPr>
        <p:spPr>
          <a:xfrm>
            <a:off x="629134" y="1305382"/>
            <a:ext cx="10806000" cy="3139281"/>
          </a:xfrm>
          <a:prstGeom prst="rect">
            <a:avLst/>
          </a:prstGeom>
          <a:noFill/>
          <a:ln>
            <a:noFill/>
          </a:ln>
        </p:spPr>
        <p:txBody>
          <a:bodyPr spcFirstLastPara="1" wrap="square" lIns="91425" tIns="45700" rIns="91425" bIns="45700" anchor="t" anchorCtr="0">
            <a:spAutoFit/>
          </a:bodyPr>
          <a:lstStyle/>
          <a:p>
            <a:pPr algn="ctr"/>
            <a:r>
              <a:rPr lang="en-US" sz="6600" b="1">
                <a:solidFill>
                  <a:schemeClr val="lt1"/>
                </a:solidFill>
                <a:latin typeface="Calibri" panose="020F0502020204030204" pitchFamily="34" charset="0"/>
                <a:ea typeface="Calibri"/>
                <a:cs typeface="Calibri" panose="020F0502020204030204" pitchFamily="34" charset="0"/>
                <a:sym typeface="Calibri"/>
              </a:rPr>
              <a:t>Mr. James Graham</a:t>
            </a:r>
          </a:p>
          <a:p>
            <a:pPr algn="ctr"/>
            <a:endParaRPr lang="en-US" sz="6600" b="1">
              <a:solidFill>
                <a:schemeClr val="lt1"/>
              </a:solidFill>
              <a:latin typeface="Calibri" panose="020F0502020204030204" pitchFamily="34" charset="0"/>
              <a:ea typeface="Calibri"/>
              <a:cs typeface="Calibri" panose="020F0502020204030204" pitchFamily="34" charset="0"/>
            </a:endParaRPr>
          </a:p>
          <a:p>
            <a:pPr algn="ctr"/>
            <a:r>
              <a:rPr lang="en-US" sz="6600">
                <a:solidFill>
                  <a:schemeClr val="lt1"/>
                </a:solidFill>
                <a:latin typeface="Calibri" panose="020F0502020204030204" pitchFamily="34" charset="0"/>
                <a:ea typeface="Calibri"/>
                <a:cs typeface="Calibri" panose="020F0502020204030204" pitchFamily="34" charset="0"/>
              </a:rPr>
              <a:t>Principal</a:t>
            </a:r>
            <a:endParaRPr lang="en-US" sz="6600" b="1">
              <a:solidFill>
                <a:schemeClr val="lt1"/>
              </a:solidFill>
              <a:latin typeface="Calibri" panose="020F0502020204030204" pitchFamily="34" charset="0"/>
              <a:ea typeface="Calibri"/>
              <a:cs typeface="Calibri" panose="020F0502020204030204" pitchFamily="34" charset="0"/>
            </a:endParaRPr>
          </a:p>
        </p:txBody>
      </p:sp>
    </p:spTree>
    <p:extLst>
      <p:ext uri="{BB962C8B-B14F-4D97-AF65-F5344CB8AC3E}">
        <p14:creationId xmlns:p14="http://schemas.microsoft.com/office/powerpoint/2010/main" val="12244327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6" name="Google Shape;106;g27684281008_0_334"/>
          <p:cNvSpPr txBox="1">
            <a:spLocks noGrp="1"/>
          </p:cNvSpPr>
          <p:nvPr>
            <p:ph type="title"/>
          </p:nvPr>
        </p:nvSpPr>
        <p:spPr>
          <a:xfrm>
            <a:off x="81350" y="-62297"/>
            <a:ext cx="10515600" cy="1325700"/>
          </a:xfrm>
          <a:prstGeom prst="rect">
            <a:avLst/>
          </a:prstGeom>
          <a:noFill/>
          <a:ln>
            <a:noFill/>
          </a:ln>
        </p:spPr>
        <p:txBody>
          <a:bodyPr spcFirstLastPara="1" wrap="square" lIns="91425" tIns="45700" rIns="91425" bIns="45700" anchor="ctr" anchorCtr="0">
            <a:normAutofit/>
          </a:bodyPr>
          <a:lstStyle/>
          <a:p>
            <a:r>
              <a:rPr lang="en-GB" sz="5400" b="1">
                <a:solidFill>
                  <a:srgbClr val="FFFF00"/>
                </a:solidFill>
                <a:latin typeface="Arial"/>
                <a:ea typeface="Calibri"/>
                <a:cs typeface="Arial"/>
                <a:sym typeface="Calibri"/>
              </a:rPr>
              <a:t>Our Mission Statement</a:t>
            </a:r>
            <a:endParaRPr lang="en-US" sz="5400">
              <a:solidFill>
                <a:srgbClr val="000000"/>
              </a:solidFill>
              <a:latin typeface="Arial"/>
              <a:ea typeface="Calibri"/>
              <a:cs typeface="Arial"/>
              <a:sym typeface="Times New Roman"/>
            </a:endParaRPr>
          </a:p>
        </p:txBody>
      </p:sp>
      <p:sp>
        <p:nvSpPr>
          <p:cNvPr id="3" name="TextBox 6">
            <a:extLst>
              <a:ext uri="{FF2B5EF4-FFF2-40B4-BE49-F238E27FC236}">
                <a16:creationId xmlns:a16="http://schemas.microsoft.com/office/drawing/2014/main" id="{C44123A5-B062-347F-7960-82976F6C02F3}"/>
              </a:ext>
            </a:extLst>
          </p:cNvPr>
          <p:cNvSpPr txBox="1"/>
          <p:nvPr/>
        </p:nvSpPr>
        <p:spPr>
          <a:xfrm>
            <a:off x="833454" y="1458746"/>
            <a:ext cx="10524211" cy="4462760"/>
          </a:xfrm>
          <a:prstGeom prst="rect">
            <a:avLst/>
          </a:prstGeom>
          <a:noFill/>
        </p:spPr>
        <p:txBody>
          <a:bodyPr wrap="square" lIns="91440" tIns="45720" rIns="91440" bIns="45720" rtlCol="0" anchor="t">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000">
                <a:solidFill>
                  <a:schemeClr val="tx1"/>
                </a:solidFill>
                <a:latin typeface="Arial"/>
                <a:cs typeface="Arial"/>
              </a:rPr>
              <a:t>At Aston Academy we are committed to providing high quality learning and teaching, enabling everyone to reach their full potential, whatever their age, ability, gender or ethnicity.</a:t>
            </a:r>
            <a:br>
              <a:rPr lang="en-GB" sz="2000">
                <a:latin typeface="Arial"/>
                <a:cs typeface="Arial"/>
              </a:rPr>
            </a:br>
            <a:r>
              <a:rPr lang="en-GB" sz="2000">
                <a:solidFill>
                  <a:schemeClr val="tx1"/>
                </a:solidFill>
                <a:latin typeface="Arial"/>
                <a:cs typeface="Arial"/>
              </a:rPr>
              <a:t> </a:t>
            </a:r>
            <a:br>
              <a:rPr lang="en-GB" sz="2000">
                <a:latin typeface="Arial"/>
                <a:cs typeface="Arial"/>
              </a:rPr>
            </a:br>
            <a:r>
              <a:rPr lang="en-GB" sz="2000">
                <a:solidFill>
                  <a:schemeClr val="tx1"/>
                </a:solidFill>
                <a:latin typeface="Arial"/>
                <a:cs typeface="Arial"/>
              </a:rPr>
              <a:t>We believe that every person is unique and we work together in an inclusive environment of mutual respect and consideration, valuing everyone's contribution.</a:t>
            </a:r>
            <a:br>
              <a:rPr lang="en-GB" sz="2000">
                <a:latin typeface="Arial"/>
                <a:cs typeface="Arial"/>
              </a:rPr>
            </a:br>
            <a:r>
              <a:rPr lang="en-GB" sz="2000">
                <a:solidFill>
                  <a:schemeClr val="tx1"/>
                </a:solidFill>
                <a:latin typeface="Arial"/>
                <a:cs typeface="Arial"/>
              </a:rPr>
              <a:t> </a:t>
            </a:r>
            <a:br>
              <a:rPr lang="en-GB" sz="2000">
                <a:latin typeface="Arial"/>
                <a:cs typeface="Arial"/>
              </a:rPr>
            </a:br>
            <a:r>
              <a:rPr lang="en-GB" sz="2000">
                <a:solidFill>
                  <a:schemeClr val="tx1"/>
                </a:solidFill>
                <a:latin typeface="Arial"/>
                <a:cs typeface="Arial"/>
              </a:rPr>
              <a:t>Through our partnership with the local and wider community we aim to support our young people in successfully taking their place in society.</a:t>
            </a:r>
            <a:br>
              <a:rPr lang="en-GB" sz="2000">
                <a:latin typeface="Arial"/>
                <a:cs typeface="Arial"/>
              </a:rPr>
            </a:br>
            <a:r>
              <a:rPr lang="en-GB" sz="2000">
                <a:solidFill>
                  <a:schemeClr val="tx1"/>
                </a:solidFill>
                <a:latin typeface="Arial"/>
                <a:cs typeface="Arial"/>
              </a:rPr>
              <a:t> </a:t>
            </a:r>
            <a:br>
              <a:rPr lang="en-GB" sz="2000">
                <a:latin typeface="Arial"/>
                <a:cs typeface="Arial"/>
              </a:rPr>
            </a:br>
            <a:r>
              <a:rPr lang="en-GB" sz="2000">
                <a:solidFill>
                  <a:schemeClr val="tx1"/>
                </a:solidFill>
                <a:latin typeface="Arial"/>
                <a:cs typeface="Arial"/>
              </a:rPr>
              <a:t>All adults in school have a responsibility to safeguard and promote the welfare of children.</a:t>
            </a:r>
            <a:br>
              <a:rPr lang="en-GB" sz="2000">
                <a:latin typeface="Arial"/>
                <a:cs typeface="Arial"/>
              </a:rPr>
            </a:br>
            <a:r>
              <a:rPr lang="en-GB" sz="2000">
                <a:solidFill>
                  <a:schemeClr val="tx1"/>
                </a:solidFill>
                <a:latin typeface="Arial"/>
                <a:cs typeface="Arial"/>
              </a:rPr>
              <a:t> </a:t>
            </a:r>
            <a:br>
              <a:rPr lang="en-GB" sz="2000">
                <a:latin typeface="Arial"/>
                <a:cs typeface="Arial"/>
              </a:rPr>
            </a:br>
            <a:r>
              <a:rPr lang="en-GB" sz="2400" b="1">
                <a:solidFill>
                  <a:schemeClr val="tx1"/>
                </a:solidFill>
                <a:latin typeface="Arial"/>
                <a:cs typeface="Arial"/>
              </a:rPr>
              <a:t>With your commitment we will make a difference.</a:t>
            </a:r>
            <a:endParaRPr lang="en-US" sz="2400" b="1">
              <a:solidFill>
                <a:schemeClr val="tx1"/>
              </a:solidFill>
            </a:endParaRPr>
          </a:p>
          <a:p>
            <a:endParaRPr lang="en-GB" sz="2000"/>
          </a:p>
        </p:txBody>
      </p:sp>
    </p:spTree>
    <p:extLst>
      <p:ext uri="{BB962C8B-B14F-4D97-AF65-F5344CB8AC3E}">
        <p14:creationId xmlns:p14="http://schemas.microsoft.com/office/powerpoint/2010/main" val="3295741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6" name="Google Shape;106;g27684281008_0_334"/>
          <p:cNvSpPr txBox="1">
            <a:spLocks noGrp="1"/>
          </p:cNvSpPr>
          <p:nvPr>
            <p:ph type="title"/>
          </p:nvPr>
        </p:nvSpPr>
        <p:spPr>
          <a:xfrm>
            <a:off x="81350" y="-62297"/>
            <a:ext cx="10515600" cy="1325700"/>
          </a:xfrm>
          <a:prstGeom prst="rect">
            <a:avLst/>
          </a:prstGeom>
          <a:noFill/>
          <a:ln>
            <a:noFill/>
          </a:ln>
        </p:spPr>
        <p:txBody>
          <a:bodyPr spcFirstLastPara="1" wrap="square" lIns="91425" tIns="45700" rIns="91425" bIns="45700" anchor="ctr" anchorCtr="0">
            <a:normAutofit/>
          </a:bodyPr>
          <a:lstStyle/>
          <a:p>
            <a:pPr>
              <a:buClr>
                <a:srgbClr val="FFFF00"/>
              </a:buClr>
              <a:buSzPts val="4400"/>
            </a:pPr>
            <a:r>
              <a:rPr lang="en-US" sz="4800" b="1">
                <a:solidFill>
                  <a:srgbClr val="FFFF00"/>
                </a:solidFill>
                <a:latin typeface="Calibri"/>
                <a:ea typeface="Calibri"/>
                <a:cs typeface="Calibri"/>
                <a:sym typeface="Calibri"/>
              </a:rPr>
              <a:t>August result collection…</a:t>
            </a:r>
            <a:r>
              <a:rPr lang="en-US" sz="4800" b="0" i="0" dirty="0">
                <a:solidFill>
                  <a:srgbClr val="000000"/>
                </a:solidFill>
                <a:latin typeface="Calibri"/>
                <a:ea typeface="Times New Roman"/>
                <a:cs typeface="Calibri"/>
                <a:sym typeface="Times New Roman"/>
              </a:rPr>
              <a:t> </a:t>
            </a:r>
            <a:endParaRPr sz="4800" b="1" dirty="0">
              <a:solidFill>
                <a:srgbClr val="FFFF00"/>
              </a:solidFill>
              <a:latin typeface="Calibri"/>
              <a:ea typeface="Calibri"/>
              <a:cs typeface="Calibri"/>
              <a:sym typeface="Calibri"/>
            </a:endParaRPr>
          </a:p>
        </p:txBody>
      </p:sp>
      <p:grpSp>
        <p:nvGrpSpPr>
          <p:cNvPr id="108" name="Google Shape;108;g27684281008_0_334"/>
          <p:cNvGrpSpPr/>
          <p:nvPr/>
        </p:nvGrpSpPr>
        <p:grpSpPr>
          <a:xfrm>
            <a:off x="181429" y="4513239"/>
            <a:ext cx="12208043" cy="2217761"/>
            <a:chOff x="0" y="4640239"/>
            <a:chExt cx="12208043" cy="2217761"/>
          </a:xfrm>
        </p:grpSpPr>
        <p:pic>
          <p:nvPicPr>
            <p:cNvPr id="109" name="Google Shape;109;g27684281008_0_334"/>
            <p:cNvPicPr preferRelativeResize="0"/>
            <p:nvPr/>
          </p:nvPicPr>
          <p:blipFill rotWithShape="1">
            <a:blip r:embed="rId3">
              <a:alphaModFix/>
            </a:blip>
            <a:srcRect l="1976" r="8577" b="31558"/>
            <a:stretch/>
          </p:blipFill>
          <p:spPr>
            <a:xfrm>
              <a:off x="0" y="4640239"/>
              <a:ext cx="12208043" cy="2217761"/>
            </a:xfrm>
            <a:prstGeom prst="rect">
              <a:avLst/>
            </a:prstGeom>
            <a:noFill/>
            <a:ln>
              <a:noFill/>
            </a:ln>
          </p:spPr>
        </p:pic>
        <p:grpSp>
          <p:nvGrpSpPr>
            <p:cNvPr id="110" name="Google Shape;110;g27684281008_0_334"/>
            <p:cNvGrpSpPr/>
            <p:nvPr/>
          </p:nvGrpSpPr>
          <p:grpSpPr>
            <a:xfrm>
              <a:off x="1209391" y="5816483"/>
              <a:ext cx="3963208" cy="902995"/>
              <a:chOff x="1209391" y="5816483"/>
              <a:chExt cx="3963208" cy="902995"/>
            </a:xfrm>
          </p:grpSpPr>
          <p:pic>
            <p:nvPicPr>
              <p:cNvPr id="111" name="Google Shape;111;g27684281008_0_334"/>
              <p:cNvPicPr preferRelativeResize="0"/>
              <p:nvPr/>
            </p:nvPicPr>
            <p:blipFill rotWithShape="1">
              <a:blip r:embed="rId4">
                <a:alphaModFix/>
              </a:blip>
              <a:srcRect/>
              <a:stretch/>
            </p:blipFill>
            <p:spPr>
              <a:xfrm>
                <a:off x="1429536" y="5816483"/>
                <a:ext cx="3482097" cy="671095"/>
              </a:xfrm>
              <a:prstGeom prst="rect">
                <a:avLst/>
              </a:prstGeom>
              <a:noFill/>
              <a:ln>
                <a:noFill/>
              </a:ln>
            </p:spPr>
          </p:pic>
          <p:sp>
            <p:nvSpPr>
              <p:cNvPr id="112" name="Google Shape;112;g27684281008_0_334"/>
              <p:cNvSpPr txBox="1"/>
              <p:nvPr/>
            </p:nvSpPr>
            <p:spPr>
              <a:xfrm>
                <a:off x="1209391" y="6487578"/>
                <a:ext cx="1063500" cy="231900"/>
              </a:xfrm>
              <a:prstGeom prst="rect">
                <a:avLst/>
              </a:prstGeom>
              <a:noFill/>
              <a:ln>
                <a:noFill/>
              </a:ln>
            </p:spPr>
            <p:txBody>
              <a:bodyPr spcFirstLastPara="1" wrap="square" lIns="36575" tIns="36575" rIns="36575" bIns="36575" anchor="t" anchorCtr="0">
                <a:noAutofit/>
              </a:bodyPr>
              <a:lstStyle/>
              <a:p>
                <a:pPr marL="0" marR="0" lvl="0" indent="0" algn="ctr" rtl="0">
                  <a:lnSpc>
                    <a:spcPct val="100000"/>
                  </a:lnSpc>
                  <a:spcBef>
                    <a:spcPts val="0"/>
                  </a:spcBef>
                  <a:spcAft>
                    <a:spcPts val="0"/>
                  </a:spcAft>
                  <a:buClr>
                    <a:srgbClr val="04294B"/>
                  </a:buClr>
                  <a:buSzPts val="1100"/>
                  <a:buFont typeface="Arial"/>
                  <a:buNone/>
                </a:pPr>
                <a:r>
                  <a:rPr lang="en-US" sz="1100" b="1" i="0" u="none" strike="noStrike" cap="none">
                    <a:solidFill>
                      <a:srgbClr val="04294B"/>
                    </a:solidFill>
                    <a:latin typeface="Calibri"/>
                    <a:ea typeface="Calibri"/>
                    <a:cs typeface="Calibri"/>
                    <a:sym typeface="Calibri"/>
                  </a:rPr>
                  <a:t>Resilience</a:t>
                </a:r>
                <a:endParaRPr sz="1800" b="0" i="0" u="none" strike="noStrike" cap="none">
                  <a:solidFill>
                    <a:schemeClr val="dk1"/>
                  </a:solidFill>
                  <a:latin typeface="Arial"/>
                  <a:ea typeface="Arial"/>
                  <a:cs typeface="Arial"/>
                  <a:sym typeface="Arial"/>
                </a:endParaRPr>
              </a:p>
            </p:txBody>
          </p:sp>
          <p:sp>
            <p:nvSpPr>
              <p:cNvPr id="113" name="Google Shape;113;g27684281008_0_334"/>
              <p:cNvSpPr txBox="1"/>
              <p:nvPr/>
            </p:nvSpPr>
            <p:spPr>
              <a:xfrm>
                <a:off x="1948136" y="6480489"/>
                <a:ext cx="1063500" cy="231900"/>
              </a:xfrm>
              <a:prstGeom prst="rect">
                <a:avLst/>
              </a:prstGeom>
              <a:noFill/>
              <a:ln>
                <a:noFill/>
              </a:ln>
            </p:spPr>
            <p:txBody>
              <a:bodyPr spcFirstLastPara="1" wrap="square" lIns="36575" tIns="36575" rIns="36575" bIns="36575" anchor="t" anchorCtr="0">
                <a:noAutofit/>
              </a:bodyPr>
              <a:lstStyle/>
              <a:p>
                <a:pPr marL="0" marR="0" lvl="0" indent="0" algn="ctr" rtl="0">
                  <a:lnSpc>
                    <a:spcPct val="100000"/>
                  </a:lnSpc>
                  <a:spcBef>
                    <a:spcPts val="0"/>
                  </a:spcBef>
                  <a:spcAft>
                    <a:spcPts val="0"/>
                  </a:spcAft>
                  <a:buClr>
                    <a:srgbClr val="04294B"/>
                  </a:buClr>
                  <a:buSzPts val="1100"/>
                  <a:buFont typeface="Arial"/>
                  <a:buNone/>
                </a:pPr>
                <a:r>
                  <a:rPr lang="en-US" sz="1100" b="1" i="0" u="none" strike="noStrike" cap="none">
                    <a:solidFill>
                      <a:srgbClr val="04294B"/>
                    </a:solidFill>
                    <a:latin typeface="Calibri"/>
                    <a:ea typeface="Calibri"/>
                    <a:cs typeface="Calibri"/>
                    <a:sym typeface="Calibri"/>
                  </a:rPr>
                  <a:t>Pride</a:t>
                </a:r>
                <a:endParaRPr sz="1800" b="0" i="0" u="none" strike="noStrike" cap="none">
                  <a:solidFill>
                    <a:schemeClr val="dk1"/>
                  </a:solidFill>
                  <a:latin typeface="Arial"/>
                  <a:ea typeface="Arial"/>
                  <a:cs typeface="Arial"/>
                  <a:sym typeface="Arial"/>
                </a:endParaRPr>
              </a:p>
            </p:txBody>
          </p:sp>
          <p:sp>
            <p:nvSpPr>
              <p:cNvPr id="114" name="Google Shape;114;g27684281008_0_334"/>
              <p:cNvSpPr txBox="1"/>
              <p:nvPr/>
            </p:nvSpPr>
            <p:spPr>
              <a:xfrm>
                <a:off x="2626468" y="6473400"/>
                <a:ext cx="1065300" cy="231900"/>
              </a:xfrm>
              <a:prstGeom prst="rect">
                <a:avLst/>
              </a:prstGeom>
              <a:noFill/>
              <a:ln>
                <a:noFill/>
              </a:ln>
            </p:spPr>
            <p:txBody>
              <a:bodyPr spcFirstLastPara="1" wrap="square" lIns="36575" tIns="36575" rIns="36575" bIns="36575" anchor="t" anchorCtr="0">
                <a:noAutofit/>
              </a:bodyPr>
              <a:lstStyle/>
              <a:p>
                <a:pPr marL="0" marR="0" lvl="0" indent="0" algn="ctr" rtl="0">
                  <a:lnSpc>
                    <a:spcPct val="100000"/>
                  </a:lnSpc>
                  <a:spcBef>
                    <a:spcPts val="0"/>
                  </a:spcBef>
                  <a:spcAft>
                    <a:spcPts val="0"/>
                  </a:spcAft>
                  <a:buClr>
                    <a:srgbClr val="04294B"/>
                  </a:buClr>
                  <a:buSzPts val="1100"/>
                  <a:buFont typeface="Arial"/>
                  <a:buNone/>
                </a:pPr>
                <a:r>
                  <a:rPr lang="en-US" sz="1100" b="1" i="0" u="none" strike="noStrike" cap="none">
                    <a:solidFill>
                      <a:srgbClr val="04294B"/>
                    </a:solidFill>
                    <a:latin typeface="Calibri"/>
                    <a:ea typeface="Calibri"/>
                    <a:cs typeface="Calibri"/>
                    <a:sym typeface="Calibri"/>
                  </a:rPr>
                  <a:t>Respect</a:t>
                </a:r>
                <a:endParaRPr sz="1800" b="0" i="0" u="none" strike="noStrike" cap="none">
                  <a:solidFill>
                    <a:schemeClr val="dk1"/>
                  </a:solidFill>
                  <a:latin typeface="Arial"/>
                  <a:ea typeface="Arial"/>
                  <a:cs typeface="Arial"/>
                  <a:sym typeface="Arial"/>
                </a:endParaRPr>
              </a:p>
            </p:txBody>
          </p:sp>
          <p:sp>
            <p:nvSpPr>
              <p:cNvPr id="115" name="Google Shape;115;g27684281008_0_334"/>
              <p:cNvSpPr txBox="1"/>
              <p:nvPr/>
            </p:nvSpPr>
            <p:spPr>
              <a:xfrm>
                <a:off x="3343344" y="6487578"/>
                <a:ext cx="1065300" cy="231900"/>
              </a:xfrm>
              <a:prstGeom prst="rect">
                <a:avLst/>
              </a:prstGeom>
              <a:noFill/>
              <a:ln>
                <a:noFill/>
              </a:ln>
            </p:spPr>
            <p:txBody>
              <a:bodyPr spcFirstLastPara="1" wrap="square" lIns="36575" tIns="36575" rIns="36575" bIns="36575" anchor="t" anchorCtr="0">
                <a:noAutofit/>
              </a:bodyPr>
              <a:lstStyle/>
              <a:p>
                <a:pPr marL="0" marR="0" lvl="0" indent="0" algn="ctr" rtl="0">
                  <a:lnSpc>
                    <a:spcPct val="100000"/>
                  </a:lnSpc>
                  <a:spcBef>
                    <a:spcPts val="0"/>
                  </a:spcBef>
                  <a:spcAft>
                    <a:spcPts val="0"/>
                  </a:spcAft>
                  <a:buClr>
                    <a:srgbClr val="04294B"/>
                  </a:buClr>
                  <a:buSzPts val="1100"/>
                  <a:buFont typeface="Arial"/>
                  <a:buNone/>
                </a:pPr>
                <a:r>
                  <a:rPr lang="en-US" sz="1100" b="1" i="0" u="none" strike="noStrike" cap="none">
                    <a:solidFill>
                      <a:srgbClr val="04294B"/>
                    </a:solidFill>
                    <a:latin typeface="Calibri"/>
                    <a:ea typeface="Calibri"/>
                    <a:cs typeface="Calibri"/>
                    <a:sym typeface="Calibri"/>
                  </a:rPr>
                  <a:t>Ambition</a:t>
                </a:r>
                <a:endParaRPr sz="1800" b="0" i="0" u="none" strike="noStrike" cap="none">
                  <a:solidFill>
                    <a:schemeClr val="dk1"/>
                  </a:solidFill>
                  <a:latin typeface="Arial"/>
                  <a:ea typeface="Arial"/>
                  <a:cs typeface="Arial"/>
                  <a:sym typeface="Arial"/>
                </a:endParaRPr>
              </a:p>
            </p:txBody>
          </p:sp>
          <p:sp>
            <p:nvSpPr>
              <p:cNvPr id="116" name="Google Shape;116;g27684281008_0_334"/>
              <p:cNvSpPr txBox="1"/>
              <p:nvPr/>
            </p:nvSpPr>
            <p:spPr>
              <a:xfrm>
                <a:off x="4107299" y="6487578"/>
                <a:ext cx="1065300" cy="231900"/>
              </a:xfrm>
              <a:prstGeom prst="rect">
                <a:avLst/>
              </a:prstGeom>
              <a:noFill/>
              <a:ln>
                <a:noFill/>
              </a:ln>
            </p:spPr>
            <p:txBody>
              <a:bodyPr spcFirstLastPara="1" wrap="square" lIns="36575" tIns="36575" rIns="36575" bIns="36575" anchor="t" anchorCtr="0">
                <a:noAutofit/>
              </a:bodyPr>
              <a:lstStyle/>
              <a:p>
                <a:pPr marL="0" marR="0" lvl="0" indent="0" algn="ctr" rtl="0">
                  <a:lnSpc>
                    <a:spcPct val="100000"/>
                  </a:lnSpc>
                  <a:spcBef>
                    <a:spcPts val="0"/>
                  </a:spcBef>
                  <a:spcAft>
                    <a:spcPts val="0"/>
                  </a:spcAft>
                  <a:buClr>
                    <a:srgbClr val="04294B"/>
                  </a:buClr>
                  <a:buSzPts val="1100"/>
                  <a:buFont typeface="Arial"/>
                  <a:buNone/>
                </a:pPr>
                <a:r>
                  <a:rPr lang="en-US" sz="1100" b="1" i="0" u="none" strike="noStrike" cap="none">
                    <a:solidFill>
                      <a:srgbClr val="04294B"/>
                    </a:solidFill>
                    <a:latin typeface="Calibri"/>
                    <a:ea typeface="Calibri"/>
                    <a:cs typeface="Calibri"/>
                    <a:sym typeface="Calibri"/>
                  </a:rPr>
                  <a:t>Responsibility</a:t>
                </a:r>
                <a:endParaRPr sz="1800" b="0" i="0" u="none" strike="noStrike" cap="none">
                  <a:solidFill>
                    <a:schemeClr val="dk1"/>
                  </a:solidFill>
                  <a:latin typeface="Arial"/>
                  <a:ea typeface="Arial"/>
                  <a:cs typeface="Arial"/>
                  <a:sym typeface="Arial"/>
                </a:endParaRPr>
              </a:p>
            </p:txBody>
          </p:sp>
        </p:grpSp>
        <p:sp>
          <p:nvSpPr>
            <p:cNvPr id="117" name="Google Shape;117;g27684281008_0_334"/>
            <p:cNvSpPr/>
            <p:nvPr/>
          </p:nvSpPr>
          <p:spPr>
            <a:xfrm>
              <a:off x="8994684" y="6378195"/>
              <a:ext cx="3076500" cy="4002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rgbClr val="04294B"/>
                  </a:solidFill>
                  <a:latin typeface="Arial"/>
                  <a:ea typeface="Arial"/>
                  <a:cs typeface="Arial"/>
                  <a:sym typeface="Arial"/>
                </a:rPr>
                <a:t>Vision – Be Exceptional</a:t>
              </a:r>
              <a:endParaRPr sz="2000" b="0" i="0" u="none" strike="noStrike" cap="none">
                <a:solidFill>
                  <a:schemeClr val="accent1"/>
                </a:solidFill>
                <a:latin typeface="Arial"/>
                <a:ea typeface="Arial"/>
                <a:cs typeface="Arial"/>
                <a:sym typeface="Arial"/>
              </a:endParaRPr>
            </a:p>
          </p:txBody>
        </p:sp>
      </p:grpSp>
      <p:pic>
        <p:nvPicPr>
          <p:cNvPr id="2" name="Picture 1" descr="A person holding a piece of paper&#10;&#10;AI-generated content may be incorrect.">
            <a:extLst>
              <a:ext uri="{FF2B5EF4-FFF2-40B4-BE49-F238E27FC236}">
                <a16:creationId xmlns:a16="http://schemas.microsoft.com/office/drawing/2014/main" id="{7FB56143-5C88-02A5-7ECC-2D9005B1D7F4}"/>
              </a:ext>
            </a:extLst>
          </p:cNvPr>
          <p:cNvPicPr>
            <a:picLocks noChangeAspect="1"/>
          </p:cNvPicPr>
          <p:nvPr/>
        </p:nvPicPr>
        <p:blipFill>
          <a:blip r:embed="rId5"/>
          <a:stretch>
            <a:fillRect/>
          </a:stretch>
        </p:blipFill>
        <p:spPr>
          <a:xfrm>
            <a:off x="6487222" y="2042811"/>
            <a:ext cx="1054174" cy="2964366"/>
          </a:xfrm>
          <a:prstGeom prst="rect">
            <a:avLst/>
          </a:prstGeom>
        </p:spPr>
      </p:pic>
      <p:pic>
        <p:nvPicPr>
          <p:cNvPr id="7" name="Picture 6" descr="A person holding a piece of paper&#10;&#10;AI-generated content may be incorrect.">
            <a:extLst>
              <a:ext uri="{FF2B5EF4-FFF2-40B4-BE49-F238E27FC236}">
                <a16:creationId xmlns:a16="http://schemas.microsoft.com/office/drawing/2014/main" id="{38BAAFA8-B34B-78E2-B3E7-2AFAF868383F}"/>
              </a:ext>
            </a:extLst>
          </p:cNvPr>
          <p:cNvPicPr>
            <a:picLocks noChangeAspect="1"/>
          </p:cNvPicPr>
          <p:nvPr/>
        </p:nvPicPr>
        <p:blipFill>
          <a:blip r:embed="rId6"/>
          <a:stretch>
            <a:fillRect/>
          </a:stretch>
        </p:blipFill>
        <p:spPr>
          <a:xfrm>
            <a:off x="8037490" y="2042811"/>
            <a:ext cx="1040914" cy="2973659"/>
          </a:xfrm>
          <a:prstGeom prst="rect">
            <a:avLst/>
          </a:prstGeom>
        </p:spPr>
      </p:pic>
      <p:pic>
        <p:nvPicPr>
          <p:cNvPr id="8" name="Picture 7" descr="A person holding a piece of paper&#10;&#10;AI-generated content may be incorrect.">
            <a:extLst>
              <a:ext uri="{FF2B5EF4-FFF2-40B4-BE49-F238E27FC236}">
                <a16:creationId xmlns:a16="http://schemas.microsoft.com/office/drawing/2014/main" id="{75D13541-F747-298F-A664-EA0A5737E7D3}"/>
              </a:ext>
            </a:extLst>
          </p:cNvPr>
          <p:cNvPicPr>
            <a:picLocks noChangeAspect="1"/>
          </p:cNvPicPr>
          <p:nvPr/>
        </p:nvPicPr>
        <p:blipFill>
          <a:blip r:embed="rId7"/>
          <a:stretch>
            <a:fillRect/>
          </a:stretch>
        </p:blipFill>
        <p:spPr>
          <a:xfrm>
            <a:off x="9472600" y="2042811"/>
            <a:ext cx="1442068" cy="2973659"/>
          </a:xfrm>
          <a:prstGeom prst="rect">
            <a:avLst/>
          </a:prstGeom>
        </p:spPr>
      </p:pic>
      <p:pic>
        <p:nvPicPr>
          <p:cNvPr id="3" name="Picture 2" descr="A screenshot of a computer&#10;&#10;AI-generated content may be incorrect.">
            <a:extLst>
              <a:ext uri="{FF2B5EF4-FFF2-40B4-BE49-F238E27FC236}">
                <a16:creationId xmlns:a16="http://schemas.microsoft.com/office/drawing/2014/main" id="{6AFF3BF7-1B8B-A67E-384D-CAF9A68FD3F1}"/>
              </a:ext>
            </a:extLst>
          </p:cNvPr>
          <p:cNvPicPr>
            <a:picLocks noChangeAspect="1"/>
          </p:cNvPicPr>
          <p:nvPr/>
        </p:nvPicPr>
        <p:blipFill>
          <a:blip r:embed="rId8"/>
          <a:stretch>
            <a:fillRect/>
          </a:stretch>
        </p:blipFill>
        <p:spPr>
          <a:xfrm>
            <a:off x="987828" y="1833217"/>
            <a:ext cx="4562011" cy="3182977"/>
          </a:xfrm>
          <a:prstGeom prst="rect">
            <a:avLst/>
          </a:prstGeom>
          <a:ln w="28575" cap="sq">
            <a:solidFill>
              <a:srgbClr val="00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3951767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D86F5-D363-C4D3-A097-BD287265B064}"/>
              </a:ext>
            </a:extLst>
          </p:cNvPr>
          <p:cNvSpPr>
            <a:spLocks noGrp="1"/>
          </p:cNvSpPr>
          <p:nvPr>
            <p:ph type="title"/>
          </p:nvPr>
        </p:nvSpPr>
        <p:spPr>
          <a:xfrm>
            <a:off x="838200" y="20068"/>
            <a:ext cx="10515600" cy="1325563"/>
          </a:xfrm>
        </p:spPr>
        <p:txBody>
          <a:bodyPr/>
          <a:lstStyle/>
          <a:p>
            <a:r>
              <a:rPr lang="en-US" sz="4300" b="1">
                <a:solidFill>
                  <a:srgbClr val="FFFF00"/>
                </a:solidFill>
                <a:latin typeface="Calibri Light"/>
                <a:ea typeface="Calibri Light"/>
                <a:cs typeface="Calibri Light"/>
              </a:rPr>
              <a:t>We need to focus on exam practice</a:t>
            </a:r>
            <a:endParaRPr lang="en-US"/>
          </a:p>
        </p:txBody>
      </p:sp>
      <p:pic>
        <p:nvPicPr>
          <p:cNvPr id="3" name="Picture 2">
            <a:extLst>
              <a:ext uri="{FF2B5EF4-FFF2-40B4-BE49-F238E27FC236}">
                <a16:creationId xmlns:a16="http://schemas.microsoft.com/office/drawing/2014/main" id="{F65594FE-8BB5-A967-AA5C-7E037A19C68B}"/>
              </a:ext>
            </a:extLst>
          </p:cNvPr>
          <p:cNvPicPr>
            <a:picLocks noChangeAspect="1"/>
          </p:cNvPicPr>
          <p:nvPr/>
        </p:nvPicPr>
        <p:blipFill>
          <a:blip r:embed="rId2"/>
          <a:stretch>
            <a:fillRect/>
          </a:stretch>
        </p:blipFill>
        <p:spPr>
          <a:xfrm>
            <a:off x="1897632" y="1650251"/>
            <a:ext cx="8828057" cy="4075082"/>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5" name="Picture 4" descr="A close-up of a paper&#10;&#10;Description automatically generated">
            <a:extLst>
              <a:ext uri="{FF2B5EF4-FFF2-40B4-BE49-F238E27FC236}">
                <a16:creationId xmlns:a16="http://schemas.microsoft.com/office/drawing/2014/main" id="{A2DE4E01-F10D-CF5B-C62C-87F7DF6596FD}"/>
              </a:ext>
            </a:extLst>
          </p:cNvPr>
          <p:cNvPicPr>
            <a:picLocks noChangeAspect="1"/>
          </p:cNvPicPr>
          <p:nvPr/>
        </p:nvPicPr>
        <p:blipFill>
          <a:blip r:embed="rId3"/>
          <a:stretch>
            <a:fillRect/>
          </a:stretch>
        </p:blipFill>
        <p:spPr>
          <a:xfrm>
            <a:off x="1460922" y="1711535"/>
            <a:ext cx="9270161" cy="3938138"/>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6" name="Picture 5" descr="A pair of triangles with text&#10;&#10;Description automatically generated">
            <a:extLst>
              <a:ext uri="{FF2B5EF4-FFF2-40B4-BE49-F238E27FC236}">
                <a16:creationId xmlns:a16="http://schemas.microsoft.com/office/drawing/2014/main" id="{69D2B03C-B1A9-03DA-FE65-DF0FC3337E1E}"/>
              </a:ext>
            </a:extLst>
          </p:cNvPr>
          <p:cNvPicPr>
            <a:picLocks noChangeAspect="1"/>
          </p:cNvPicPr>
          <p:nvPr/>
        </p:nvPicPr>
        <p:blipFill>
          <a:blip r:embed="rId4"/>
          <a:stretch>
            <a:fillRect/>
          </a:stretch>
        </p:blipFill>
        <p:spPr>
          <a:xfrm>
            <a:off x="1458583" y="1692934"/>
            <a:ext cx="9246078" cy="4349151"/>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9" name="Picture 8">
            <a:extLst>
              <a:ext uri="{FF2B5EF4-FFF2-40B4-BE49-F238E27FC236}">
                <a16:creationId xmlns:a16="http://schemas.microsoft.com/office/drawing/2014/main" id="{ECF57F13-B7EF-9F77-C1EE-D05486FC90EA}"/>
              </a:ext>
            </a:extLst>
          </p:cNvPr>
          <p:cNvPicPr>
            <a:picLocks noChangeAspect="1"/>
          </p:cNvPicPr>
          <p:nvPr/>
        </p:nvPicPr>
        <p:blipFill>
          <a:blip r:embed="rId5"/>
          <a:stretch>
            <a:fillRect/>
          </a:stretch>
        </p:blipFill>
        <p:spPr>
          <a:xfrm>
            <a:off x="644200" y="1361268"/>
            <a:ext cx="10400400" cy="5012484"/>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7" name="Picture 6" descr="A number on a white background&#10;&#10;Description automatically generated">
            <a:extLst>
              <a:ext uri="{FF2B5EF4-FFF2-40B4-BE49-F238E27FC236}">
                <a16:creationId xmlns:a16="http://schemas.microsoft.com/office/drawing/2014/main" id="{5D7EA2E6-FB23-828D-EFFC-FD3FDD23D73B}"/>
              </a:ext>
            </a:extLst>
          </p:cNvPr>
          <p:cNvPicPr>
            <a:picLocks noChangeAspect="1"/>
          </p:cNvPicPr>
          <p:nvPr/>
        </p:nvPicPr>
        <p:blipFill>
          <a:blip r:embed="rId6"/>
          <a:stretch>
            <a:fillRect/>
          </a:stretch>
        </p:blipFill>
        <p:spPr>
          <a:xfrm>
            <a:off x="287400" y="1343611"/>
            <a:ext cx="11580243" cy="3573851"/>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1366804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3" name="Google Shape;153;g27684281008_0_25"/>
          <p:cNvSpPr txBox="1">
            <a:spLocks noGrp="1"/>
          </p:cNvSpPr>
          <p:nvPr>
            <p:ph type="title"/>
          </p:nvPr>
        </p:nvSpPr>
        <p:spPr>
          <a:xfrm>
            <a:off x="95461" y="-259853"/>
            <a:ext cx="10515600" cy="1325700"/>
          </a:xfrm>
          <a:prstGeom prst="rect">
            <a:avLst/>
          </a:prstGeom>
          <a:noFill/>
          <a:ln>
            <a:noFill/>
          </a:ln>
        </p:spPr>
        <p:txBody>
          <a:bodyPr spcFirstLastPara="1" wrap="square" lIns="91425" tIns="45700" rIns="91425" bIns="45700" anchor="ctr" anchorCtr="0">
            <a:normAutofit/>
          </a:bodyPr>
          <a:lstStyle/>
          <a:p>
            <a:pPr>
              <a:buClr>
                <a:srgbClr val="FFFF00"/>
              </a:buClr>
              <a:buSzPts val="4400"/>
            </a:pPr>
            <a:r>
              <a:rPr lang="en-US" sz="4800" b="1" dirty="0">
                <a:solidFill>
                  <a:srgbClr val="FFFF00"/>
                </a:solidFill>
                <a:latin typeface="Calibri"/>
                <a:ea typeface="Calibri"/>
                <a:cs typeface="Calibri"/>
                <a:sym typeface="Calibri"/>
              </a:rPr>
              <a:t>Key Dates </a:t>
            </a:r>
            <a:endParaRPr sz="4800" dirty="0"/>
          </a:p>
        </p:txBody>
      </p:sp>
      <p:graphicFrame>
        <p:nvGraphicFramePr>
          <p:cNvPr id="4" name="Table 3">
            <a:extLst>
              <a:ext uri="{FF2B5EF4-FFF2-40B4-BE49-F238E27FC236}">
                <a16:creationId xmlns:a16="http://schemas.microsoft.com/office/drawing/2014/main" id="{51938251-21A4-13DB-D089-3112D3756DC6}"/>
              </a:ext>
            </a:extLst>
          </p:cNvPr>
          <p:cNvGraphicFramePr>
            <a:graphicFrameLocks noGrp="1"/>
          </p:cNvGraphicFramePr>
          <p:nvPr>
            <p:extLst>
              <p:ext uri="{D42A27DB-BD31-4B8C-83A1-F6EECF244321}">
                <p14:modId xmlns:p14="http://schemas.microsoft.com/office/powerpoint/2010/main" val="1543038037"/>
              </p:ext>
            </p:extLst>
          </p:nvPr>
        </p:nvGraphicFramePr>
        <p:xfrm>
          <a:off x="1995567" y="1861925"/>
          <a:ext cx="8211311" cy="3571278"/>
        </p:xfrm>
        <a:graphic>
          <a:graphicData uri="http://schemas.openxmlformats.org/drawingml/2006/table">
            <a:tbl>
              <a:tblPr firstRow="1" bandRow="1">
                <a:tableStyleId>{5A111915-BE36-4E01-A7E5-04B1672EAD32}</a:tableStyleId>
              </a:tblPr>
              <a:tblGrid>
                <a:gridCol w="2415091">
                  <a:extLst>
                    <a:ext uri="{9D8B030D-6E8A-4147-A177-3AD203B41FA5}">
                      <a16:colId xmlns:a16="http://schemas.microsoft.com/office/drawing/2014/main" val="535914206"/>
                    </a:ext>
                  </a:extLst>
                </a:gridCol>
                <a:gridCol w="5796220">
                  <a:extLst>
                    <a:ext uri="{9D8B030D-6E8A-4147-A177-3AD203B41FA5}">
                      <a16:colId xmlns:a16="http://schemas.microsoft.com/office/drawing/2014/main" val="765473569"/>
                    </a:ext>
                  </a:extLst>
                </a:gridCol>
              </a:tblGrid>
              <a:tr h="404628">
                <a:tc>
                  <a:txBody>
                    <a:bodyPr/>
                    <a:lstStyle/>
                    <a:p>
                      <a:pPr marL="0" algn="l" rtl="0" eaLnBrk="1" latinLnBrk="0" hangingPunct="1">
                        <a:buNone/>
                      </a:pPr>
                      <a:r>
                        <a:rPr lang="en-GB" sz="2400" kern="1200">
                          <a:solidFill>
                            <a:srgbClr val="FFFFFF"/>
                          </a:solidFill>
                          <a:effectLst/>
                        </a:rPr>
                        <a:t>Date</a:t>
                      </a:r>
                      <a:endParaRPr lang="en-GB" sz="2400">
                        <a:effectLst/>
                      </a:endParaRPr>
                    </a:p>
                  </a:txBody>
                  <a:tcPr marL="0" marR="0" marT="0" marB="0" anchor="ctr"/>
                </a:tc>
                <a:tc>
                  <a:txBody>
                    <a:bodyPr/>
                    <a:lstStyle/>
                    <a:p>
                      <a:pPr marL="0" algn="l" rtl="0" eaLnBrk="1" latinLnBrk="0" hangingPunct="1">
                        <a:buNone/>
                      </a:pPr>
                      <a:r>
                        <a:rPr lang="en-GB" sz="2400" kern="1200">
                          <a:solidFill>
                            <a:srgbClr val="FFFFFF"/>
                          </a:solidFill>
                          <a:effectLst/>
                        </a:rPr>
                        <a:t>Event</a:t>
                      </a:r>
                      <a:endParaRPr lang="en-GB" sz="2400">
                        <a:effectLst/>
                      </a:endParaRPr>
                    </a:p>
                  </a:txBody>
                  <a:tcPr marL="0" marR="0" marT="0" marB="0" anchor="ctr"/>
                </a:tc>
                <a:extLst>
                  <a:ext uri="{0D108BD9-81ED-4DB2-BD59-A6C34878D82A}">
                    <a16:rowId xmlns:a16="http://schemas.microsoft.com/office/drawing/2014/main" val="3715750529"/>
                  </a:ext>
                </a:extLst>
              </a:tr>
              <a:tr h="351850">
                <a:tc>
                  <a:txBody>
                    <a:bodyPr/>
                    <a:lstStyle/>
                    <a:p>
                      <a:pPr marL="0" algn="l" rtl="0" eaLnBrk="1" latinLnBrk="0" hangingPunct="1">
                        <a:buNone/>
                      </a:pPr>
                      <a:r>
                        <a:rPr lang="en-GB" sz="2000" kern="1200">
                          <a:solidFill>
                            <a:srgbClr val="000000"/>
                          </a:solidFill>
                          <a:effectLst/>
                        </a:rPr>
                        <a:t>25 September</a:t>
                      </a:r>
                      <a:endParaRPr lang="en-GB" sz="2000">
                        <a:effectLst/>
                      </a:endParaRPr>
                    </a:p>
                  </a:txBody>
                  <a:tcPr marL="0" marR="0" marT="0" marB="0" anchor="ctr"/>
                </a:tc>
                <a:tc>
                  <a:txBody>
                    <a:bodyPr/>
                    <a:lstStyle/>
                    <a:p>
                      <a:pPr marL="0" algn="l" rtl="0" eaLnBrk="1" latinLnBrk="0" hangingPunct="1">
                        <a:buNone/>
                      </a:pPr>
                      <a:r>
                        <a:rPr lang="en-GB" sz="2000" kern="1200">
                          <a:solidFill>
                            <a:srgbClr val="000000"/>
                          </a:solidFill>
                          <a:effectLst/>
                        </a:rPr>
                        <a:t>Construction NEA deadline</a:t>
                      </a:r>
                      <a:endParaRPr lang="en-GB" sz="2000">
                        <a:effectLst/>
                      </a:endParaRPr>
                    </a:p>
                  </a:txBody>
                  <a:tcPr marL="0" marR="0" marT="0" marB="0" anchor="ctr"/>
                </a:tc>
                <a:extLst>
                  <a:ext uri="{0D108BD9-81ED-4DB2-BD59-A6C34878D82A}">
                    <a16:rowId xmlns:a16="http://schemas.microsoft.com/office/drawing/2014/main" val="3130651136"/>
                  </a:ext>
                </a:extLst>
              </a:tr>
              <a:tr h="351850">
                <a:tc>
                  <a:txBody>
                    <a:bodyPr/>
                    <a:lstStyle/>
                    <a:p>
                      <a:pPr marL="0" algn="l" rtl="0" eaLnBrk="1" latinLnBrk="0" hangingPunct="1">
                        <a:buNone/>
                      </a:pPr>
                      <a:r>
                        <a:rPr lang="en-GB" sz="2000" kern="1200">
                          <a:solidFill>
                            <a:srgbClr val="000000"/>
                          </a:solidFill>
                          <a:effectLst/>
                        </a:rPr>
                        <a:t>16–17 October</a:t>
                      </a:r>
                      <a:endParaRPr lang="en-GB" sz="2000">
                        <a:effectLst/>
                      </a:endParaRPr>
                    </a:p>
                  </a:txBody>
                  <a:tcPr marL="0" marR="0" marT="0" marB="0" anchor="ctr"/>
                </a:tc>
                <a:tc>
                  <a:txBody>
                    <a:bodyPr/>
                    <a:lstStyle/>
                    <a:p>
                      <a:pPr marL="0" algn="l" rtl="0" eaLnBrk="1" latinLnBrk="0" hangingPunct="1">
                        <a:buNone/>
                      </a:pPr>
                      <a:r>
                        <a:rPr lang="en-GB" sz="2000" kern="1200">
                          <a:solidFill>
                            <a:srgbClr val="000000"/>
                          </a:solidFill>
                          <a:effectLst/>
                        </a:rPr>
                        <a:t>Language Speaking Exam (Trials)</a:t>
                      </a:r>
                      <a:endParaRPr lang="en-GB" sz="2000">
                        <a:effectLst/>
                      </a:endParaRPr>
                    </a:p>
                  </a:txBody>
                  <a:tcPr marL="0" marR="0" marT="0" marB="0" anchor="ctr"/>
                </a:tc>
                <a:extLst>
                  <a:ext uri="{0D108BD9-81ED-4DB2-BD59-A6C34878D82A}">
                    <a16:rowId xmlns:a16="http://schemas.microsoft.com/office/drawing/2014/main" val="1955466948"/>
                  </a:ext>
                </a:extLst>
              </a:tr>
              <a:tr h="351850">
                <a:tc>
                  <a:txBody>
                    <a:bodyPr/>
                    <a:lstStyle/>
                    <a:p>
                      <a:pPr marL="0" algn="l" rtl="0" eaLnBrk="1" latinLnBrk="0" hangingPunct="1">
                        <a:buNone/>
                      </a:pPr>
                      <a:r>
                        <a:rPr lang="en-GB" sz="2000" kern="1200">
                          <a:solidFill>
                            <a:srgbClr val="000000"/>
                          </a:solidFill>
                          <a:effectLst/>
                        </a:rPr>
                        <a:t>3 November</a:t>
                      </a:r>
                      <a:endParaRPr lang="en-GB" sz="2000">
                        <a:effectLst/>
                      </a:endParaRPr>
                    </a:p>
                  </a:txBody>
                  <a:tcPr marL="0" marR="0" marT="0" marB="0" anchor="ctr"/>
                </a:tc>
                <a:tc>
                  <a:txBody>
                    <a:bodyPr/>
                    <a:lstStyle/>
                    <a:p>
                      <a:pPr marL="0" algn="l" rtl="0" eaLnBrk="1" latinLnBrk="0" hangingPunct="1">
                        <a:buNone/>
                      </a:pPr>
                      <a:r>
                        <a:rPr lang="en-GB" sz="2000" kern="1200">
                          <a:solidFill>
                            <a:srgbClr val="000000"/>
                          </a:solidFill>
                          <a:effectLst/>
                        </a:rPr>
                        <a:t>November Trial Exams begin</a:t>
                      </a:r>
                      <a:endParaRPr lang="en-GB" sz="2000">
                        <a:effectLst/>
                      </a:endParaRPr>
                    </a:p>
                  </a:txBody>
                  <a:tcPr marL="0" marR="0" marT="0" marB="0" anchor="ctr"/>
                </a:tc>
                <a:extLst>
                  <a:ext uri="{0D108BD9-81ED-4DB2-BD59-A6C34878D82A}">
                    <a16:rowId xmlns:a16="http://schemas.microsoft.com/office/drawing/2014/main" val="2203261971"/>
                  </a:ext>
                </a:extLst>
              </a:tr>
              <a:tr h="351850">
                <a:tc>
                  <a:txBody>
                    <a:bodyPr/>
                    <a:lstStyle/>
                    <a:p>
                      <a:pPr marL="0" algn="l" rtl="0" eaLnBrk="1" latinLnBrk="0" hangingPunct="1">
                        <a:buNone/>
                      </a:pPr>
                      <a:r>
                        <a:rPr lang="en-GB" sz="2000" kern="1200">
                          <a:solidFill>
                            <a:srgbClr val="000000"/>
                          </a:solidFill>
                          <a:effectLst/>
                        </a:rPr>
                        <a:t>26 November</a:t>
                      </a:r>
                      <a:endParaRPr lang="en-GB" sz="2000">
                        <a:effectLst/>
                      </a:endParaRPr>
                    </a:p>
                  </a:txBody>
                  <a:tcPr marL="0" marR="0" marT="0" marB="0" anchor="ctr"/>
                </a:tc>
                <a:tc>
                  <a:txBody>
                    <a:bodyPr/>
                    <a:lstStyle/>
                    <a:p>
                      <a:pPr marL="0" algn="l" rtl="0" eaLnBrk="1" latinLnBrk="0" hangingPunct="1">
                        <a:buNone/>
                      </a:pPr>
                      <a:r>
                        <a:rPr lang="en-GB" sz="2000" kern="1200">
                          <a:solidFill>
                            <a:srgbClr val="000000"/>
                          </a:solidFill>
                          <a:effectLst/>
                        </a:rPr>
                        <a:t>Colleges Event</a:t>
                      </a:r>
                      <a:endParaRPr lang="en-GB" sz="2000">
                        <a:effectLst/>
                      </a:endParaRPr>
                    </a:p>
                  </a:txBody>
                  <a:tcPr marL="0" marR="0" marT="0" marB="0" anchor="ctr"/>
                </a:tc>
                <a:extLst>
                  <a:ext uri="{0D108BD9-81ED-4DB2-BD59-A6C34878D82A}">
                    <a16:rowId xmlns:a16="http://schemas.microsoft.com/office/drawing/2014/main" val="1562609034"/>
                  </a:ext>
                </a:extLst>
              </a:tr>
              <a:tr h="351850">
                <a:tc>
                  <a:txBody>
                    <a:bodyPr/>
                    <a:lstStyle/>
                    <a:p>
                      <a:pPr marL="0" algn="l" rtl="0" eaLnBrk="1" latinLnBrk="0" hangingPunct="1">
                        <a:buNone/>
                      </a:pPr>
                      <a:r>
                        <a:rPr lang="en-GB" sz="2000" kern="1200">
                          <a:solidFill>
                            <a:srgbClr val="000000"/>
                          </a:solidFill>
                          <a:effectLst/>
                        </a:rPr>
                        <a:t>19 January</a:t>
                      </a:r>
                      <a:endParaRPr lang="en-GB" sz="2000">
                        <a:effectLst/>
                      </a:endParaRPr>
                    </a:p>
                  </a:txBody>
                  <a:tcPr marL="0" marR="0" marT="0" marB="0" anchor="ctr"/>
                </a:tc>
                <a:tc>
                  <a:txBody>
                    <a:bodyPr/>
                    <a:lstStyle/>
                    <a:p>
                      <a:pPr marL="0" algn="l" rtl="0" eaLnBrk="1" latinLnBrk="0" hangingPunct="1">
                        <a:buNone/>
                      </a:pPr>
                      <a:r>
                        <a:rPr lang="en-GB" sz="2000" kern="1200">
                          <a:solidFill>
                            <a:srgbClr val="000000"/>
                          </a:solidFill>
                          <a:effectLst/>
                        </a:rPr>
                        <a:t>Language Speaking Trials 2</a:t>
                      </a:r>
                      <a:endParaRPr lang="en-GB" sz="2000">
                        <a:effectLst/>
                      </a:endParaRPr>
                    </a:p>
                  </a:txBody>
                  <a:tcPr marL="0" marR="0" marT="0" marB="0" anchor="ctr"/>
                </a:tc>
                <a:extLst>
                  <a:ext uri="{0D108BD9-81ED-4DB2-BD59-A6C34878D82A}">
                    <a16:rowId xmlns:a16="http://schemas.microsoft.com/office/drawing/2014/main" val="194875210"/>
                  </a:ext>
                </a:extLst>
              </a:tr>
              <a:tr h="351850">
                <a:tc>
                  <a:txBody>
                    <a:bodyPr/>
                    <a:lstStyle/>
                    <a:p>
                      <a:pPr marL="0" algn="l" rtl="0" eaLnBrk="1" latinLnBrk="0" hangingPunct="1">
                        <a:buNone/>
                      </a:pPr>
                      <a:r>
                        <a:rPr lang="en-GB" sz="2000" kern="1200">
                          <a:solidFill>
                            <a:srgbClr val="000000"/>
                          </a:solidFill>
                          <a:effectLst/>
                        </a:rPr>
                        <a:t>9 February</a:t>
                      </a:r>
                      <a:endParaRPr lang="en-GB" sz="2000">
                        <a:effectLst/>
                      </a:endParaRPr>
                    </a:p>
                  </a:txBody>
                  <a:tcPr marL="0" marR="0" marT="0" marB="0" anchor="ctr"/>
                </a:tc>
                <a:tc>
                  <a:txBody>
                    <a:bodyPr/>
                    <a:lstStyle/>
                    <a:p>
                      <a:pPr marL="0" algn="l" rtl="0" eaLnBrk="1" latinLnBrk="0" hangingPunct="1">
                        <a:buNone/>
                      </a:pPr>
                      <a:r>
                        <a:rPr lang="en-GB" sz="2000" kern="1200">
                          <a:solidFill>
                            <a:srgbClr val="000000"/>
                          </a:solidFill>
                          <a:effectLst/>
                        </a:rPr>
                        <a:t>February Trial Exams begin</a:t>
                      </a:r>
                      <a:endParaRPr lang="en-GB" sz="2000">
                        <a:effectLst/>
                      </a:endParaRPr>
                    </a:p>
                  </a:txBody>
                  <a:tcPr marL="0" marR="0" marT="0" marB="0" anchor="ctr"/>
                </a:tc>
                <a:extLst>
                  <a:ext uri="{0D108BD9-81ED-4DB2-BD59-A6C34878D82A}">
                    <a16:rowId xmlns:a16="http://schemas.microsoft.com/office/drawing/2014/main" val="503327712"/>
                  </a:ext>
                </a:extLst>
              </a:tr>
              <a:tr h="351850">
                <a:tc>
                  <a:txBody>
                    <a:bodyPr/>
                    <a:lstStyle/>
                    <a:p>
                      <a:pPr marL="0" algn="l" rtl="0" eaLnBrk="1" latinLnBrk="0" hangingPunct="1">
                        <a:buNone/>
                      </a:pPr>
                      <a:r>
                        <a:rPr lang="en-GB" sz="2000" kern="1200">
                          <a:solidFill>
                            <a:srgbClr val="000000"/>
                          </a:solidFill>
                          <a:effectLst/>
                        </a:rPr>
                        <a:t>4 May</a:t>
                      </a:r>
                      <a:endParaRPr lang="en-GB" sz="2000">
                        <a:effectLst/>
                      </a:endParaRPr>
                    </a:p>
                  </a:txBody>
                  <a:tcPr marL="0" marR="0" marT="0" marB="0" anchor="ctr"/>
                </a:tc>
                <a:tc>
                  <a:txBody>
                    <a:bodyPr/>
                    <a:lstStyle/>
                    <a:p>
                      <a:pPr marL="0" algn="l" rtl="0" eaLnBrk="1" latinLnBrk="0" hangingPunct="1">
                        <a:buNone/>
                      </a:pPr>
                      <a:r>
                        <a:rPr lang="en-GB" sz="2000" kern="1200">
                          <a:solidFill>
                            <a:srgbClr val="000000"/>
                          </a:solidFill>
                          <a:effectLst/>
                        </a:rPr>
                        <a:t>GCSE Exams begin</a:t>
                      </a:r>
                      <a:endParaRPr lang="en-GB" sz="2000">
                        <a:effectLst/>
                      </a:endParaRPr>
                    </a:p>
                  </a:txBody>
                  <a:tcPr marL="0" marR="0" marT="0" marB="0" anchor="ctr"/>
                </a:tc>
                <a:extLst>
                  <a:ext uri="{0D108BD9-81ED-4DB2-BD59-A6C34878D82A}">
                    <a16:rowId xmlns:a16="http://schemas.microsoft.com/office/drawing/2014/main" val="4106378175"/>
                  </a:ext>
                </a:extLst>
              </a:tr>
              <a:tr h="351850">
                <a:tc>
                  <a:txBody>
                    <a:bodyPr/>
                    <a:lstStyle/>
                    <a:p>
                      <a:pPr marL="0" algn="l" rtl="0" eaLnBrk="1" latinLnBrk="0" hangingPunct="1">
                        <a:buNone/>
                      </a:pPr>
                      <a:r>
                        <a:rPr lang="en-GB" sz="2000" kern="1200">
                          <a:solidFill>
                            <a:srgbClr val="000000"/>
                          </a:solidFill>
                          <a:effectLst/>
                        </a:rPr>
                        <a:t>26 June</a:t>
                      </a:r>
                      <a:endParaRPr lang="en-GB" sz="2000">
                        <a:effectLst/>
                      </a:endParaRPr>
                    </a:p>
                  </a:txBody>
                  <a:tcPr marL="0" marR="0" marT="0" marB="0" anchor="ctr"/>
                </a:tc>
                <a:tc>
                  <a:txBody>
                    <a:bodyPr/>
                    <a:lstStyle/>
                    <a:p>
                      <a:pPr marL="0" algn="l" rtl="0" eaLnBrk="1" latinLnBrk="0" hangingPunct="1">
                        <a:buNone/>
                      </a:pPr>
                      <a:r>
                        <a:rPr lang="en-GB" sz="2000" kern="1200">
                          <a:solidFill>
                            <a:srgbClr val="000000"/>
                          </a:solidFill>
                          <a:effectLst/>
                        </a:rPr>
                        <a:t>Last scheduled GCSE Exam</a:t>
                      </a:r>
                      <a:endParaRPr lang="en-GB" sz="2000">
                        <a:effectLst/>
                      </a:endParaRPr>
                    </a:p>
                  </a:txBody>
                  <a:tcPr marL="0" marR="0" marT="0" marB="0" anchor="ctr"/>
                </a:tc>
                <a:extLst>
                  <a:ext uri="{0D108BD9-81ED-4DB2-BD59-A6C34878D82A}">
                    <a16:rowId xmlns:a16="http://schemas.microsoft.com/office/drawing/2014/main" val="4000364019"/>
                  </a:ext>
                </a:extLst>
              </a:tr>
              <a:tr h="351850">
                <a:tc>
                  <a:txBody>
                    <a:bodyPr/>
                    <a:lstStyle/>
                    <a:p>
                      <a:pPr marL="0" algn="l" rtl="0" eaLnBrk="1" latinLnBrk="0" hangingPunct="1">
                        <a:buNone/>
                      </a:pPr>
                      <a:r>
                        <a:rPr lang="en-GB" sz="2000" kern="1200">
                          <a:solidFill>
                            <a:srgbClr val="000000"/>
                          </a:solidFill>
                          <a:effectLst/>
                        </a:rPr>
                        <a:t>9 July</a:t>
                      </a:r>
                      <a:endParaRPr lang="en-GB" sz="2000">
                        <a:effectLst/>
                      </a:endParaRPr>
                    </a:p>
                  </a:txBody>
                  <a:tcPr marL="0" marR="0" marT="0" marB="0" anchor="ctr"/>
                </a:tc>
                <a:tc>
                  <a:txBody>
                    <a:bodyPr/>
                    <a:lstStyle/>
                    <a:p>
                      <a:pPr marL="0" algn="l" rtl="0" eaLnBrk="1" latinLnBrk="0" hangingPunct="1">
                        <a:buNone/>
                      </a:pPr>
                      <a:r>
                        <a:rPr lang="en-GB" sz="2000" kern="1200">
                          <a:solidFill>
                            <a:srgbClr val="000000"/>
                          </a:solidFill>
                          <a:effectLst/>
                        </a:rPr>
                        <a:t>Prom – Magna Science &amp; Adventure Centre</a:t>
                      </a:r>
                      <a:endParaRPr lang="en-GB" sz="2000">
                        <a:effectLst/>
                      </a:endParaRPr>
                    </a:p>
                  </a:txBody>
                  <a:tcPr marL="0" marR="0" marT="0" marB="0" anchor="ctr"/>
                </a:tc>
                <a:extLst>
                  <a:ext uri="{0D108BD9-81ED-4DB2-BD59-A6C34878D82A}">
                    <a16:rowId xmlns:a16="http://schemas.microsoft.com/office/drawing/2014/main" val="1012410104"/>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8">
          <a:extLst>
            <a:ext uri="{FF2B5EF4-FFF2-40B4-BE49-F238E27FC236}">
              <a16:creationId xmlns:a16="http://schemas.microsoft.com/office/drawing/2014/main" id="{1805F58F-7813-F336-765C-ECD6D9EFCBC6}"/>
            </a:ext>
          </a:extLst>
        </p:cNvPr>
        <p:cNvGrpSpPr/>
        <p:nvPr/>
      </p:nvGrpSpPr>
      <p:grpSpPr>
        <a:xfrm>
          <a:off x="0" y="0"/>
          <a:ext cx="0" cy="0"/>
          <a:chOff x="0" y="0"/>
          <a:chExt cx="0" cy="0"/>
        </a:xfrm>
      </p:grpSpPr>
      <p:sp>
        <p:nvSpPr>
          <p:cNvPr id="211" name="Google Shape;211;g27c77f0c450_0_19">
            <a:extLst>
              <a:ext uri="{FF2B5EF4-FFF2-40B4-BE49-F238E27FC236}">
                <a16:creationId xmlns:a16="http://schemas.microsoft.com/office/drawing/2014/main" id="{CD0CFD6C-AF52-95BB-EDC9-FA664B819387}"/>
              </a:ext>
            </a:extLst>
          </p:cNvPr>
          <p:cNvSpPr txBox="1">
            <a:spLocks noGrp="1"/>
          </p:cNvSpPr>
          <p:nvPr>
            <p:ph type="title"/>
          </p:nvPr>
        </p:nvSpPr>
        <p:spPr>
          <a:xfrm>
            <a:off x="81350" y="-62297"/>
            <a:ext cx="10515600" cy="1325700"/>
          </a:xfrm>
          <a:prstGeom prst="rect">
            <a:avLst/>
          </a:prstGeom>
          <a:noFill/>
          <a:ln>
            <a:noFill/>
          </a:ln>
        </p:spPr>
        <p:txBody>
          <a:bodyPr spcFirstLastPara="1" wrap="square" lIns="91425" tIns="45700" rIns="91425" bIns="45700" anchor="ctr" anchorCtr="0">
            <a:normAutofit/>
          </a:bodyPr>
          <a:lstStyle/>
          <a:p>
            <a:pPr>
              <a:buClr>
                <a:srgbClr val="FFFF00"/>
              </a:buClr>
              <a:buSzPts val="4400"/>
            </a:pPr>
            <a:r>
              <a:rPr lang="en-US" sz="4800" b="1">
                <a:solidFill>
                  <a:srgbClr val="FFFF00"/>
                </a:solidFill>
                <a:latin typeface="Calibri"/>
                <a:cs typeface="Calibri"/>
              </a:rPr>
              <a:t>Attendance </a:t>
            </a:r>
            <a:endParaRPr sz="4800" b="1">
              <a:solidFill>
                <a:srgbClr val="FFFF00"/>
              </a:solidFill>
              <a:latin typeface="Calibri" panose="020F0502020204030204" pitchFamily="34" charset="0"/>
              <a:ea typeface="Calibri"/>
              <a:cs typeface="Calibri" panose="020F0502020204030204" pitchFamily="34" charset="0"/>
              <a:sym typeface="Calibri"/>
            </a:endParaRPr>
          </a:p>
        </p:txBody>
      </p:sp>
      <p:pic>
        <p:nvPicPr>
          <p:cNvPr id="2" name="Picture 1" descr="The impact of absence on Progress 8 - FFT Education Datalab">
            <a:extLst>
              <a:ext uri="{FF2B5EF4-FFF2-40B4-BE49-F238E27FC236}">
                <a16:creationId xmlns:a16="http://schemas.microsoft.com/office/drawing/2014/main" id="{37675656-5516-1F2C-1797-B238378DB465}"/>
              </a:ext>
            </a:extLst>
          </p:cNvPr>
          <p:cNvPicPr>
            <a:picLocks noChangeAspect="1"/>
          </p:cNvPicPr>
          <p:nvPr/>
        </p:nvPicPr>
        <p:blipFill>
          <a:blip r:embed="rId3"/>
          <a:stretch>
            <a:fillRect/>
          </a:stretch>
        </p:blipFill>
        <p:spPr>
          <a:xfrm>
            <a:off x="41397" y="1749777"/>
            <a:ext cx="5815652" cy="3764846"/>
          </a:xfrm>
          <a:prstGeom prst="rect">
            <a:avLst/>
          </a:prstGeom>
        </p:spPr>
      </p:pic>
      <p:pic>
        <p:nvPicPr>
          <p:cNvPr id="3" name="Picture 2" descr="The link between attendance, attainment and lifetime earnings | The  Headteacher's Blog">
            <a:extLst>
              <a:ext uri="{FF2B5EF4-FFF2-40B4-BE49-F238E27FC236}">
                <a16:creationId xmlns:a16="http://schemas.microsoft.com/office/drawing/2014/main" id="{96BE33AB-E483-8E07-A8BA-D868ADD59873}"/>
              </a:ext>
            </a:extLst>
          </p:cNvPr>
          <p:cNvPicPr>
            <a:picLocks noChangeAspect="1"/>
          </p:cNvPicPr>
          <p:nvPr/>
        </p:nvPicPr>
        <p:blipFill>
          <a:blip r:embed="rId4"/>
          <a:stretch>
            <a:fillRect/>
          </a:stretch>
        </p:blipFill>
        <p:spPr>
          <a:xfrm>
            <a:off x="5983111" y="1733229"/>
            <a:ext cx="5791199" cy="4322876"/>
          </a:xfrm>
          <a:prstGeom prst="rect">
            <a:avLst/>
          </a:prstGeom>
        </p:spPr>
      </p:pic>
    </p:spTree>
    <p:extLst>
      <p:ext uri="{BB962C8B-B14F-4D97-AF65-F5344CB8AC3E}">
        <p14:creationId xmlns:p14="http://schemas.microsoft.com/office/powerpoint/2010/main" val="32627525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211;g27c77f0c450_0_19">
            <a:extLst>
              <a:ext uri="{FF2B5EF4-FFF2-40B4-BE49-F238E27FC236}">
                <a16:creationId xmlns:a16="http://schemas.microsoft.com/office/drawing/2014/main" id="{55FA77BA-E7F5-B75A-9DFF-6760285B4495}"/>
              </a:ext>
            </a:extLst>
          </p:cNvPr>
          <p:cNvSpPr txBox="1">
            <a:spLocks noGrp="1"/>
          </p:cNvSpPr>
          <p:nvPr>
            <p:ph type="title"/>
          </p:nvPr>
        </p:nvSpPr>
        <p:spPr>
          <a:xfrm>
            <a:off x="81350" y="-62297"/>
            <a:ext cx="10515600" cy="1325700"/>
          </a:xfrm>
          <a:prstGeom prst="rect">
            <a:avLst/>
          </a:prstGeom>
          <a:noFill/>
          <a:ln>
            <a:noFill/>
          </a:ln>
        </p:spPr>
        <p:txBody>
          <a:bodyPr spcFirstLastPara="1" wrap="square" lIns="91425" tIns="45700" rIns="91425" bIns="45700" anchor="ctr" anchorCtr="0">
            <a:normAutofit/>
          </a:bodyPr>
          <a:lstStyle/>
          <a:p>
            <a:pPr>
              <a:buClr>
                <a:srgbClr val="FFFF00"/>
              </a:buClr>
              <a:buSzPts val="4400"/>
            </a:pPr>
            <a:r>
              <a:rPr lang="en-US" sz="4800" b="1">
                <a:solidFill>
                  <a:srgbClr val="FFFF00"/>
                </a:solidFill>
                <a:latin typeface="Calibri"/>
                <a:cs typeface="Calibri"/>
              </a:rPr>
              <a:t>Attendance -GRU</a:t>
            </a:r>
            <a:endParaRPr sz="4800" b="1">
              <a:solidFill>
                <a:srgbClr val="FFFF00"/>
              </a:solidFill>
              <a:latin typeface="Calibri" panose="020F0502020204030204" pitchFamily="34" charset="0"/>
              <a:ea typeface="Calibri"/>
              <a:cs typeface="Calibri" panose="020F0502020204030204" pitchFamily="34" charset="0"/>
              <a:sym typeface="Calibri"/>
            </a:endParaRPr>
          </a:p>
        </p:txBody>
      </p:sp>
      <p:graphicFrame>
        <p:nvGraphicFramePr>
          <p:cNvPr id="2" name="Table 1">
            <a:extLst>
              <a:ext uri="{FF2B5EF4-FFF2-40B4-BE49-F238E27FC236}">
                <a16:creationId xmlns:a16="http://schemas.microsoft.com/office/drawing/2014/main" id="{670BBCEB-D348-41D4-6EF2-031F5B52FF6B}"/>
              </a:ext>
            </a:extLst>
          </p:cNvPr>
          <p:cNvGraphicFramePr>
            <a:graphicFrameLocks noGrp="1"/>
          </p:cNvGraphicFramePr>
          <p:nvPr>
            <p:extLst>
              <p:ext uri="{D42A27DB-BD31-4B8C-83A1-F6EECF244321}">
                <p14:modId xmlns:p14="http://schemas.microsoft.com/office/powerpoint/2010/main" val="4057454884"/>
              </p:ext>
            </p:extLst>
          </p:nvPr>
        </p:nvGraphicFramePr>
        <p:xfrm>
          <a:off x="538479" y="1546465"/>
          <a:ext cx="6998208" cy="4178925"/>
        </p:xfrm>
        <a:graphic>
          <a:graphicData uri="http://schemas.openxmlformats.org/drawingml/2006/table">
            <a:tbl>
              <a:tblPr firstRow="1" bandRow="1">
                <a:tableStyleId>{5C22544A-7EE6-4342-B048-85BDC9FD1C3A}</a:tableStyleId>
              </a:tblPr>
              <a:tblGrid>
                <a:gridCol w="2332736">
                  <a:extLst>
                    <a:ext uri="{9D8B030D-6E8A-4147-A177-3AD203B41FA5}">
                      <a16:colId xmlns:a16="http://schemas.microsoft.com/office/drawing/2014/main" val="3699334926"/>
                    </a:ext>
                  </a:extLst>
                </a:gridCol>
                <a:gridCol w="2332736">
                  <a:extLst>
                    <a:ext uri="{9D8B030D-6E8A-4147-A177-3AD203B41FA5}">
                      <a16:colId xmlns:a16="http://schemas.microsoft.com/office/drawing/2014/main" val="1160067881"/>
                    </a:ext>
                  </a:extLst>
                </a:gridCol>
                <a:gridCol w="2332736">
                  <a:extLst>
                    <a:ext uri="{9D8B030D-6E8A-4147-A177-3AD203B41FA5}">
                      <a16:colId xmlns:a16="http://schemas.microsoft.com/office/drawing/2014/main" val="3125728669"/>
                    </a:ext>
                  </a:extLst>
                </a:gridCol>
              </a:tblGrid>
              <a:tr h="1084773">
                <a:tc>
                  <a:txBody>
                    <a:bodyPr/>
                    <a:lstStyle/>
                    <a:p>
                      <a:r>
                        <a:rPr lang="en-GB" sz="2400"/>
                        <a:t>Attendance band</a:t>
                      </a:r>
                    </a:p>
                  </a:txBody>
                  <a:tcPr/>
                </a:tc>
                <a:tc>
                  <a:txBody>
                    <a:bodyPr/>
                    <a:lstStyle/>
                    <a:p>
                      <a:r>
                        <a:rPr lang="en-GB" sz="2400"/>
                        <a:t>% Passing English and Maths (Grade 4)</a:t>
                      </a:r>
                    </a:p>
                  </a:txBody>
                  <a:tcPr/>
                </a:tc>
                <a:tc>
                  <a:txBody>
                    <a:bodyPr/>
                    <a:lstStyle/>
                    <a:p>
                      <a:r>
                        <a:rPr lang="en-GB" sz="2400"/>
                        <a:t>% Passing English and Maths (Grade 5)</a:t>
                      </a:r>
                    </a:p>
                  </a:txBody>
                  <a:tcPr/>
                </a:tc>
                <a:extLst>
                  <a:ext uri="{0D108BD9-81ED-4DB2-BD59-A6C34878D82A}">
                    <a16:rowId xmlns:a16="http://schemas.microsoft.com/office/drawing/2014/main" val="1085156172"/>
                  </a:ext>
                </a:extLst>
              </a:tr>
              <a:tr h="524889">
                <a:tc>
                  <a:txBody>
                    <a:bodyPr/>
                    <a:lstStyle/>
                    <a:p>
                      <a:r>
                        <a:rPr lang="en-GB" sz="2400"/>
                        <a:t>95% and higher</a:t>
                      </a:r>
                    </a:p>
                  </a:txBody>
                  <a:tcPr/>
                </a:tc>
                <a:tc>
                  <a:txBody>
                    <a:bodyPr/>
                    <a:lstStyle/>
                    <a:p>
                      <a:r>
                        <a:rPr lang="en-GB" sz="2400"/>
                        <a:t>81%</a:t>
                      </a:r>
                    </a:p>
                  </a:txBody>
                  <a:tcPr/>
                </a:tc>
                <a:tc>
                  <a:txBody>
                    <a:bodyPr/>
                    <a:lstStyle/>
                    <a:p>
                      <a:r>
                        <a:rPr lang="en-GB" sz="2400"/>
                        <a:t>58%</a:t>
                      </a:r>
                    </a:p>
                  </a:txBody>
                  <a:tcPr/>
                </a:tc>
                <a:extLst>
                  <a:ext uri="{0D108BD9-81ED-4DB2-BD59-A6C34878D82A}">
                    <a16:rowId xmlns:a16="http://schemas.microsoft.com/office/drawing/2014/main" val="1088521703"/>
                  </a:ext>
                </a:extLst>
              </a:tr>
              <a:tr h="524889">
                <a:tc>
                  <a:txBody>
                    <a:bodyPr/>
                    <a:lstStyle/>
                    <a:p>
                      <a:r>
                        <a:rPr lang="en-GB" sz="2400"/>
                        <a:t>91% to 95%</a:t>
                      </a:r>
                    </a:p>
                  </a:txBody>
                  <a:tcPr/>
                </a:tc>
                <a:tc>
                  <a:txBody>
                    <a:bodyPr/>
                    <a:lstStyle/>
                    <a:p>
                      <a:r>
                        <a:rPr lang="en-GB" sz="2400"/>
                        <a:t>65%</a:t>
                      </a:r>
                    </a:p>
                  </a:txBody>
                  <a:tcPr/>
                </a:tc>
                <a:tc>
                  <a:txBody>
                    <a:bodyPr/>
                    <a:lstStyle/>
                    <a:p>
                      <a:r>
                        <a:rPr lang="en-GB" sz="2400"/>
                        <a:t>47%</a:t>
                      </a:r>
                    </a:p>
                  </a:txBody>
                  <a:tcPr/>
                </a:tc>
                <a:extLst>
                  <a:ext uri="{0D108BD9-81ED-4DB2-BD59-A6C34878D82A}">
                    <a16:rowId xmlns:a16="http://schemas.microsoft.com/office/drawing/2014/main" val="917418218"/>
                  </a:ext>
                </a:extLst>
              </a:tr>
              <a:tr h="524889">
                <a:tc>
                  <a:txBody>
                    <a:bodyPr/>
                    <a:lstStyle/>
                    <a:p>
                      <a:r>
                        <a:rPr lang="en-GB" sz="2400"/>
                        <a:t>90% to 91%</a:t>
                      </a:r>
                    </a:p>
                  </a:txBody>
                  <a:tcPr/>
                </a:tc>
                <a:tc>
                  <a:txBody>
                    <a:bodyPr/>
                    <a:lstStyle/>
                    <a:p>
                      <a:r>
                        <a:rPr lang="en-GB" sz="2400"/>
                        <a:t>50%</a:t>
                      </a:r>
                    </a:p>
                  </a:txBody>
                  <a:tcPr/>
                </a:tc>
                <a:tc>
                  <a:txBody>
                    <a:bodyPr/>
                    <a:lstStyle/>
                    <a:p>
                      <a:r>
                        <a:rPr lang="en-GB" sz="2400"/>
                        <a:t>33%</a:t>
                      </a:r>
                    </a:p>
                  </a:txBody>
                  <a:tcPr/>
                </a:tc>
                <a:extLst>
                  <a:ext uri="{0D108BD9-81ED-4DB2-BD59-A6C34878D82A}">
                    <a16:rowId xmlns:a16="http://schemas.microsoft.com/office/drawing/2014/main" val="1094341225"/>
                  </a:ext>
                </a:extLst>
              </a:tr>
              <a:tr h="524889">
                <a:tc>
                  <a:txBody>
                    <a:bodyPr/>
                    <a:lstStyle/>
                    <a:p>
                      <a:pPr lvl="0">
                        <a:buNone/>
                      </a:pPr>
                      <a:r>
                        <a:rPr lang="en-GB" sz="2400"/>
                        <a:t>85% to 90%</a:t>
                      </a:r>
                    </a:p>
                  </a:txBody>
                  <a:tcPr/>
                </a:tc>
                <a:tc>
                  <a:txBody>
                    <a:bodyPr/>
                    <a:lstStyle/>
                    <a:p>
                      <a:pPr lvl="0">
                        <a:buNone/>
                      </a:pPr>
                      <a:r>
                        <a:rPr lang="en-GB" sz="2400"/>
                        <a:t>35%</a:t>
                      </a:r>
                    </a:p>
                  </a:txBody>
                  <a:tcPr/>
                </a:tc>
                <a:tc>
                  <a:txBody>
                    <a:bodyPr/>
                    <a:lstStyle/>
                    <a:p>
                      <a:pPr lvl="0">
                        <a:buNone/>
                      </a:pPr>
                      <a:r>
                        <a:rPr lang="en-GB" sz="2400"/>
                        <a:t>26%</a:t>
                      </a:r>
                    </a:p>
                  </a:txBody>
                  <a:tcPr/>
                </a:tc>
                <a:extLst>
                  <a:ext uri="{0D108BD9-81ED-4DB2-BD59-A6C34878D82A}">
                    <a16:rowId xmlns:a16="http://schemas.microsoft.com/office/drawing/2014/main" val="1305325874"/>
                  </a:ext>
                </a:extLst>
              </a:tr>
              <a:tr h="524889">
                <a:tc>
                  <a:txBody>
                    <a:bodyPr/>
                    <a:lstStyle/>
                    <a:p>
                      <a:pPr lvl="0">
                        <a:buNone/>
                      </a:pPr>
                      <a:r>
                        <a:rPr lang="en-GB" sz="2400"/>
                        <a:t>Less than 85%</a:t>
                      </a:r>
                    </a:p>
                  </a:txBody>
                  <a:tcPr/>
                </a:tc>
                <a:tc>
                  <a:txBody>
                    <a:bodyPr/>
                    <a:lstStyle/>
                    <a:p>
                      <a:pPr lvl="0">
                        <a:buNone/>
                      </a:pPr>
                      <a:r>
                        <a:rPr lang="en-GB" sz="2400"/>
                        <a:t>27%</a:t>
                      </a:r>
                    </a:p>
                  </a:txBody>
                  <a:tcPr/>
                </a:tc>
                <a:tc>
                  <a:txBody>
                    <a:bodyPr/>
                    <a:lstStyle/>
                    <a:p>
                      <a:pPr lvl="0">
                        <a:buNone/>
                      </a:pPr>
                      <a:r>
                        <a:rPr lang="en-GB" sz="2400"/>
                        <a:t>14%</a:t>
                      </a:r>
                    </a:p>
                  </a:txBody>
                  <a:tcPr/>
                </a:tc>
                <a:extLst>
                  <a:ext uri="{0D108BD9-81ED-4DB2-BD59-A6C34878D82A}">
                    <a16:rowId xmlns:a16="http://schemas.microsoft.com/office/drawing/2014/main" val="2183971252"/>
                  </a:ext>
                </a:extLst>
              </a:tr>
            </a:tbl>
          </a:graphicData>
        </a:graphic>
      </p:graphicFrame>
      <p:sp>
        <p:nvSpPr>
          <p:cNvPr id="8" name="TextBox 7">
            <a:extLst>
              <a:ext uri="{FF2B5EF4-FFF2-40B4-BE49-F238E27FC236}">
                <a16:creationId xmlns:a16="http://schemas.microsoft.com/office/drawing/2014/main" id="{0207D617-6BC6-E591-DD19-635A4628FE08}"/>
              </a:ext>
            </a:extLst>
          </p:cNvPr>
          <p:cNvSpPr txBox="1"/>
          <p:nvPr/>
        </p:nvSpPr>
        <p:spPr>
          <a:xfrm>
            <a:off x="7879645" y="1371600"/>
            <a:ext cx="4126089"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b="1"/>
              <a:t>95 %+ </a:t>
            </a:r>
            <a:r>
              <a:rPr lang="en-US"/>
              <a:t>(about </a:t>
            </a:r>
            <a:r>
              <a:rPr lang="en-US" b="1"/>
              <a:t>1 day off every 8 school weeks</a:t>
            </a:r>
            <a:r>
              <a:rPr lang="en-US"/>
              <a:t>)</a:t>
            </a:r>
            <a:endParaRPr lang="en-US">
              <a:cs typeface="Arial"/>
            </a:endParaRPr>
          </a:p>
          <a:p>
            <a:pPr marL="285750" indent="-285750">
              <a:buFont typeface="Arial"/>
              <a:buChar char="•"/>
            </a:pPr>
            <a:r>
              <a:rPr lang="en-US" b="1"/>
              <a:t>81 % pass Grade 4</a:t>
            </a:r>
            <a:r>
              <a:rPr lang="en-US"/>
              <a:t>, </a:t>
            </a:r>
            <a:r>
              <a:rPr lang="en-US" b="1"/>
              <a:t>58 % pass Grade 5</a:t>
            </a:r>
            <a:r>
              <a:rPr lang="en-US"/>
              <a:t> in English &amp; </a:t>
            </a:r>
            <a:r>
              <a:rPr lang="en-US" err="1"/>
              <a:t>Maths</a:t>
            </a:r>
            <a:r>
              <a:rPr lang="en-US"/>
              <a:t>.</a:t>
            </a:r>
            <a:endParaRPr lang="en-US">
              <a:cs typeface="Arial"/>
            </a:endParaRPr>
          </a:p>
          <a:p>
            <a:endParaRPr lang="en-US" b="1">
              <a:cs typeface="Arial"/>
            </a:endParaRPr>
          </a:p>
          <a:p>
            <a:endParaRPr lang="en-US" b="1"/>
          </a:p>
          <a:p>
            <a:pPr marL="228600" indent="-228600">
              <a:buFont typeface="Arial"/>
              <a:buChar char="•"/>
            </a:pPr>
            <a:r>
              <a:rPr lang="en-US" b="1"/>
              <a:t>91–95 % attendance</a:t>
            </a:r>
            <a:r>
              <a:rPr lang="en-US"/>
              <a:t> (</a:t>
            </a:r>
            <a:r>
              <a:rPr lang="en-US" b="1"/>
              <a:t>1 day off every 5–6 weeks</a:t>
            </a:r>
            <a:r>
              <a:rPr lang="en-US"/>
              <a:t>).</a:t>
            </a:r>
            <a:endParaRPr lang="en-US">
              <a:cs typeface="Arial"/>
            </a:endParaRPr>
          </a:p>
          <a:p>
            <a:pPr marL="228600" indent="-228600">
              <a:buFont typeface="Arial"/>
              <a:buChar char="•"/>
            </a:pPr>
            <a:r>
              <a:rPr lang="en-US"/>
              <a:t>Pass rates fall to </a:t>
            </a:r>
            <a:r>
              <a:rPr lang="en-US" b="1"/>
              <a:t>65 % (Grade 4)</a:t>
            </a:r>
            <a:r>
              <a:rPr lang="en-US"/>
              <a:t> and </a:t>
            </a:r>
            <a:r>
              <a:rPr lang="en-US" b="1"/>
              <a:t>47 % (Grade 5)</a:t>
            </a:r>
            <a:r>
              <a:rPr lang="en-US"/>
              <a:t>.</a:t>
            </a:r>
            <a:endParaRPr lang="en-US">
              <a:cs typeface="Arial"/>
            </a:endParaRPr>
          </a:p>
          <a:p>
            <a:endParaRPr lang="en-US" b="1">
              <a:cs typeface="Arial"/>
            </a:endParaRPr>
          </a:p>
          <a:p>
            <a:endParaRPr lang="en-US" b="1"/>
          </a:p>
          <a:p>
            <a:pPr marL="228600" indent="-228600">
              <a:buFont typeface="Arial"/>
              <a:buChar char="•"/>
            </a:pPr>
            <a:r>
              <a:rPr lang="en-US" b="1"/>
              <a:t>85 or less attendance</a:t>
            </a:r>
            <a:r>
              <a:rPr lang="en-US"/>
              <a:t> (around </a:t>
            </a:r>
            <a:r>
              <a:rPr lang="en-US" b="1"/>
              <a:t>1.5 days off every 2 weeks</a:t>
            </a:r>
            <a:r>
              <a:rPr lang="en-US"/>
              <a:t>).</a:t>
            </a:r>
            <a:endParaRPr lang="en-US">
              <a:cs typeface="Arial"/>
            </a:endParaRPr>
          </a:p>
          <a:p>
            <a:pPr marL="228600" indent="-228600">
              <a:buFont typeface="Arial"/>
              <a:buChar char="•"/>
            </a:pPr>
            <a:endParaRPr lang="en-US">
              <a:cs typeface="Arial"/>
            </a:endParaRPr>
          </a:p>
          <a:p>
            <a:pPr marL="228600" indent="-228600">
              <a:buFont typeface="Arial"/>
              <a:buChar char="•"/>
            </a:pPr>
            <a:r>
              <a:rPr lang="en-US"/>
              <a:t>Only </a:t>
            </a:r>
            <a:r>
              <a:rPr lang="en-US" b="1"/>
              <a:t>27 % achieve Grade 4</a:t>
            </a:r>
            <a:endParaRPr lang="en-US">
              <a:cs typeface="Arial"/>
            </a:endParaRPr>
          </a:p>
        </p:txBody>
      </p:sp>
    </p:spTree>
    <p:extLst>
      <p:ext uri="{BB962C8B-B14F-4D97-AF65-F5344CB8AC3E}">
        <p14:creationId xmlns:p14="http://schemas.microsoft.com/office/powerpoint/2010/main" val="14687174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hart&#10;&#10;AI-generated content may be incorrect.">
            <a:extLst>
              <a:ext uri="{FF2B5EF4-FFF2-40B4-BE49-F238E27FC236}">
                <a16:creationId xmlns:a16="http://schemas.microsoft.com/office/drawing/2014/main" id="{E0FDA5A6-C756-5C05-58D9-EF5328C531D7}"/>
              </a:ext>
            </a:extLst>
          </p:cNvPr>
          <p:cNvPicPr>
            <a:picLocks noChangeAspect="1"/>
          </p:cNvPicPr>
          <p:nvPr/>
        </p:nvPicPr>
        <p:blipFill>
          <a:blip r:embed="rId2"/>
          <a:stretch>
            <a:fillRect/>
          </a:stretch>
        </p:blipFill>
        <p:spPr>
          <a:xfrm>
            <a:off x="315583" y="-3054"/>
            <a:ext cx="6744418" cy="6864109"/>
          </a:xfrm>
          <a:prstGeom prst="rect">
            <a:avLst/>
          </a:prstGeom>
        </p:spPr>
      </p:pic>
      <p:sp>
        <p:nvSpPr>
          <p:cNvPr id="5" name="TextBox 4">
            <a:extLst>
              <a:ext uri="{FF2B5EF4-FFF2-40B4-BE49-F238E27FC236}">
                <a16:creationId xmlns:a16="http://schemas.microsoft.com/office/drawing/2014/main" id="{139BD129-0FA9-3D04-5942-D5EF1457067D}"/>
              </a:ext>
            </a:extLst>
          </p:cNvPr>
          <p:cNvSpPr txBox="1"/>
          <p:nvPr/>
        </p:nvSpPr>
        <p:spPr>
          <a:xfrm>
            <a:off x="7899918" y="1710612"/>
            <a:ext cx="2674775" cy="369332"/>
          </a:xfrm>
          <a:prstGeom prst="rect">
            <a:avLst/>
          </a:prstGeom>
          <a:noFill/>
          <a:ln w="28575">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cs typeface="Arial"/>
              </a:rPr>
              <a:t>Fridays</a:t>
            </a:r>
            <a:endParaRPr lang="en-US"/>
          </a:p>
        </p:txBody>
      </p:sp>
      <p:sp>
        <p:nvSpPr>
          <p:cNvPr id="7" name="TextBox 6">
            <a:extLst>
              <a:ext uri="{FF2B5EF4-FFF2-40B4-BE49-F238E27FC236}">
                <a16:creationId xmlns:a16="http://schemas.microsoft.com/office/drawing/2014/main" id="{306AEFBD-8AE9-1FD4-3B74-142C73918FE5}"/>
              </a:ext>
            </a:extLst>
          </p:cNvPr>
          <p:cNvSpPr txBox="1"/>
          <p:nvPr/>
        </p:nvSpPr>
        <p:spPr>
          <a:xfrm>
            <a:off x="7899917" y="3608423"/>
            <a:ext cx="3479907" cy="369332"/>
          </a:xfrm>
          <a:prstGeom prst="rect">
            <a:avLst/>
          </a:prstGeom>
          <a:noFill/>
          <a:ln w="28575">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cs typeface="Arial"/>
              </a:rPr>
              <a:t>Before Christmas holidays</a:t>
            </a:r>
            <a:endParaRPr lang="en-US"/>
          </a:p>
        </p:txBody>
      </p:sp>
      <p:sp>
        <p:nvSpPr>
          <p:cNvPr id="8" name="TextBox 7">
            <a:extLst>
              <a:ext uri="{FF2B5EF4-FFF2-40B4-BE49-F238E27FC236}">
                <a16:creationId xmlns:a16="http://schemas.microsoft.com/office/drawing/2014/main" id="{D025DDE3-73BE-E857-C153-1FA0BC51FE93}"/>
              </a:ext>
            </a:extLst>
          </p:cNvPr>
          <p:cNvSpPr txBox="1"/>
          <p:nvPr/>
        </p:nvSpPr>
        <p:spPr>
          <a:xfrm>
            <a:off x="7899918" y="5247442"/>
            <a:ext cx="2674775" cy="369332"/>
          </a:xfrm>
          <a:prstGeom prst="rect">
            <a:avLst/>
          </a:prstGeom>
          <a:noFill/>
          <a:ln w="28575">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cs typeface="Arial"/>
              </a:rPr>
              <a:t>Week before half term</a:t>
            </a:r>
            <a:endParaRPr lang="en-US"/>
          </a:p>
        </p:txBody>
      </p:sp>
      <p:sp>
        <p:nvSpPr>
          <p:cNvPr id="9" name="TextBox 8">
            <a:extLst>
              <a:ext uri="{FF2B5EF4-FFF2-40B4-BE49-F238E27FC236}">
                <a16:creationId xmlns:a16="http://schemas.microsoft.com/office/drawing/2014/main" id="{11BC1518-5464-B819-FF4B-59908544920A}"/>
              </a:ext>
            </a:extLst>
          </p:cNvPr>
          <p:cNvSpPr txBox="1"/>
          <p:nvPr/>
        </p:nvSpPr>
        <p:spPr>
          <a:xfrm>
            <a:off x="7899917" y="5894422"/>
            <a:ext cx="2674775" cy="369332"/>
          </a:xfrm>
          <a:prstGeom prst="rect">
            <a:avLst/>
          </a:prstGeom>
          <a:noFill/>
          <a:ln w="28575">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cs typeface="Arial"/>
              </a:rPr>
              <a:t>Last day of term</a:t>
            </a:r>
            <a:endParaRPr lang="en-US"/>
          </a:p>
        </p:txBody>
      </p:sp>
      <p:sp>
        <p:nvSpPr>
          <p:cNvPr id="10" name="TextBox 9">
            <a:extLst>
              <a:ext uri="{FF2B5EF4-FFF2-40B4-BE49-F238E27FC236}">
                <a16:creationId xmlns:a16="http://schemas.microsoft.com/office/drawing/2014/main" id="{4CCC501B-CB98-F93D-3D62-537F1F3C0863}"/>
              </a:ext>
            </a:extLst>
          </p:cNvPr>
          <p:cNvSpPr txBox="1"/>
          <p:nvPr/>
        </p:nvSpPr>
        <p:spPr>
          <a:xfrm>
            <a:off x="7899917" y="502913"/>
            <a:ext cx="2674775" cy="369332"/>
          </a:xfrm>
          <a:prstGeom prst="rect">
            <a:avLst/>
          </a:prstGeom>
          <a:solidFill>
            <a:schemeClr val="bg1"/>
          </a:solidFill>
          <a:ln w="28575">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cs typeface="Arial"/>
              </a:rPr>
              <a:t>Strong beginnings</a:t>
            </a:r>
            <a:endParaRPr lang="en-US"/>
          </a:p>
        </p:txBody>
      </p:sp>
      <p:sp>
        <p:nvSpPr>
          <p:cNvPr id="12" name="Arrow: Left 11">
            <a:extLst>
              <a:ext uri="{FF2B5EF4-FFF2-40B4-BE49-F238E27FC236}">
                <a16:creationId xmlns:a16="http://schemas.microsoft.com/office/drawing/2014/main" id="{E4434164-F493-6971-E6CA-2CBFCC390538}"/>
              </a:ext>
            </a:extLst>
          </p:cNvPr>
          <p:cNvSpPr/>
          <p:nvPr/>
        </p:nvSpPr>
        <p:spPr>
          <a:xfrm>
            <a:off x="7178703" y="508489"/>
            <a:ext cx="497632" cy="363834"/>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row: Left 12">
            <a:extLst>
              <a:ext uri="{FF2B5EF4-FFF2-40B4-BE49-F238E27FC236}">
                <a16:creationId xmlns:a16="http://schemas.microsoft.com/office/drawing/2014/main" id="{051D214B-5DA9-316D-18B9-110C2586204E}"/>
              </a:ext>
            </a:extLst>
          </p:cNvPr>
          <p:cNvSpPr/>
          <p:nvPr/>
        </p:nvSpPr>
        <p:spPr>
          <a:xfrm>
            <a:off x="7178702" y="1716186"/>
            <a:ext cx="497632" cy="363834"/>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rrow: Left 13">
            <a:extLst>
              <a:ext uri="{FF2B5EF4-FFF2-40B4-BE49-F238E27FC236}">
                <a16:creationId xmlns:a16="http://schemas.microsoft.com/office/drawing/2014/main" id="{27C93F98-0901-83F1-0099-372AEC69B3E5}"/>
              </a:ext>
            </a:extLst>
          </p:cNvPr>
          <p:cNvSpPr/>
          <p:nvPr/>
        </p:nvSpPr>
        <p:spPr>
          <a:xfrm>
            <a:off x="7178703" y="3613998"/>
            <a:ext cx="497632" cy="363834"/>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Arrow: Left 14">
            <a:extLst>
              <a:ext uri="{FF2B5EF4-FFF2-40B4-BE49-F238E27FC236}">
                <a16:creationId xmlns:a16="http://schemas.microsoft.com/office/drawing/2014/main" id="{0FF8B13C-3F34-8480-9F62-3C97BA1FFE23}"/>
              </a:ext>
            </a:extLst>
          </p:cNvPr>
          <p:cNvSpPr/>
          <p:nvPr/>
        </p:nvSpPr>
        <p:spPr>
          <a:xfrm>
            <a:off x="7178702" y="5253017"/>
            <a:ext cx="497632" cy="363834"/>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row: Left 15">
            <a:extLst>
              <a:ext uri="{FF2B5EF4-FFF2-40B4-BE49-F238E27FC236}">
                <a16:creationId xmlns:a16="http://schemas.microsoft.com/office/drawing/2014/main" id="{DBD19F13-4616-E752-6B1C-A4BDBC41A212}"/>
              </a:ext>
            </a:extLst>
          </p:cNvPr>
          <p:cNvSpPr/>
          <p:nvPr/>
        </p:nvSpPr>
        <p:spPr>
          <a:xfrm rot="-2160000">
            <a:off x="7178703" y="6374451"/>
            <a:ext cx="497632" cy="363834"/>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32473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4" name="Google Shape;654;g27b1a76f427_0_144"/>
          <p:cNvSpPr txBox="1">
            <a:spLocks noGrp="1"/>
          </p:cNvSpPr>
          <p:nvPr>
            <p:ph type="title"/>
          </p:nvPr>
        </p:nvSpPr>
        <p:spPr>
          <a:xfrm>
            <a:off x="81350" y="-62297"/>
            <a:ext cx="10515600" cy="1325700"/>
          </a:xfrm>
          <a:prstGeom prst="rect">
            <a:avLst/>
          </a:prstGeom>
          <a:noFill/>
          <a:ln>
            <a:noFill/>
          </a:ln>
        </p:spPr>
        <p:txBody>
          <a:bodyPr spcFirstLastPara="1" wrap="square" lIns="91425" tIns="45700" rIns="91425" bIns="45700" anchor="ctr" anchorCtr="0">
            <a:normAutofit/>
          </a:bodyPr>
          <a:lstStyle/>
          <a:p>
            <a:r>
              <a:rPr lang="en-US" sz="4400" b="1">
                <a:solidFill>
                  <a:srgbClr val="FFFF00"/>
                </a:solidFill>
              </a:rPr>
              <a:t>Student wellbeing </a:t>
            </a:r>
            <a:endParaRPr lang="en-US" b="1">
              <a:solidFill>
                <a:srgbClr val="FFFF00"/>
              </a:solidFill>
            </a:endParaRPr>
          </a:p>
        </p:txBody>
      </p:sp>
      <p:sp>
        <p:nvSpPr>
          <p:cNvPr id="655" name="Google Shape;655;g27b1a76f427_0_144"/>
          <p:cNvSpPr txBox="1">
            <a:spLocks noGrp="1"/>
          </p:cNvSpPr>
          <p:nvPr>
            <p:ph type="body" idx="1"/>
          </p:nvPr>
        </p:nvSpPr>
        <p:spPr>
          <a:xfrm>
            <a:off x="97031" y="1206883"/>
            <a:ext cx="11666100" cy="4860600"/>
          </a:xfrm>
          <a:prstGeom prst="rect">
            <a:avLst/>
          </a:prstGeom>
          <a:noFill/>
          <a:ln>
            <a:noFill/>
          </a:ln>
        </p:spPr>
        <p:txBody>
          <a:bodyPr spcFirstLastPara="1" wrap="square" lIns="91425" tIns="45700" rIns="91425" bIns="45700" anchor="t" anchorCtr="0">
            <a:normAutofit/>
          </a:bodyPr>
          <a:lstStyle/>
          <a:p>
            <a:pPr marL="114300" lvl="0" indent="0" algn="l" rtl="0">
              <a:lnSpc>
                <a:spcPct val="90000"/>
              </a:lnSpc>
              <a:spcBef>
                <a:spcPts val="1000"/>
              </a:spcBef>
              <a:spcAft>
                <a:spcPts val="0"/>
              </a:spcAft>
              <a:buSzPts val="1800"/>
              <a:buNone/>
            </a:pPr>
            <a:endParaRPr i="1"/>
          </a:p>
          <a:p>
            <a:pPr marL="457200" lvl="0" indent="-228600" algn="l" rtl="0">
              <a:lnSpc>
                <a:spcPct val="90000"/>
              </a:lnSpc>
              <a:spcBef>
                <a:spcPts val="1000"/>
              </a:spcBef>
              <a:spcAft>
                <a:spcPts val="0"/>
              </a:spcAft>
              <a:buClr>
                <a:schemeClr val="dk1"/>
              </a:buClr>
              <a:buSzPts val="1800"/>
              <a:buNone/>
            </a:pPr>
            <a:endParaRPr/>
          </a:p>
          <a:p>
            <a:pPr marL="457200" lvl="0" indent="-228600" algn="l" rtl="0">
              <a:lnSpc>
                <a:spcPct val="90000"/>
              </a:lnSpc>
              <a:spcBef>
                <a:spcPts val="1000"/>
              </a:spcBef>
              <a:spcAft>
                <a:spcPts val="0"/>
              </a:spcAft>
              <a:buClr>
                <a:schemeClr val="dk1"/>
              </a:buClr>
              <a:buSzPts val="1800"/>
              <a:buNone/>
            </a:pPr>
            <a:endParaRPr/>
          </a:p>
          <a:p>
            <a:pPr marL="457200" lvl="0" indent="-228600" algn="l" rtl="0">
              <a:lnSpc>
                <a:spcPct val="90000"/>
              </a:lnSpc>
              <a:spcBef>
                <a:spcPts val="1000"/>
              </a:spcBef>
              <a:spcAft>
                <a:spcPts val="0"/>
              </a:spcAft>
              <a:buClr>
                <a:schemeClr val="dk1"/>
              </a:buClr>
              <a:buSzPts val="1800"/>
              <a:buNone/>
            </a:pPr>
            <a:endParaRPr/>
          </a:p>
          <a:p>
            <a:pPr marL="457200" lvl="0" indent="-228600" algn="l" rtl="0">
              <a:lnSpc>
                <a:spcPct val="90000"/>
              </a:lnSpc>
              <a:spcBef>
                <a:spcPts val="1000"/>
              </a:spcBef>
              <a:spcAft>
                <a:spcPts val="0"/>
              </a:spcAft>
              <a:buClr>
                <a:schemeClr val="dk1"/>
              </a:buClr>
              <a:buSzPts val="1800"/>
              <a:buNone/>
            </a:pPr>
            <a:endParaRPr/>
          </a:p>
        </p:txBody>
      </p:sp>
      <p:sp>
        <p:nvSpPr>
          <p:cNvPr id="666" name="Google Shape;666;g27b1a76f427_0_144"/>
          <p:cNvSpPr txBox="1"/>
          <p:nvPr/>
        </p:nvSpPr>
        <p:spPr>
          <a:xfrm>
            <a:off x="85267" y="1231065"/>
            <a:ext cx="11666237" cy="6463267"/>
          </a:xfrm>
          <a:prstGeom prst="rect">
            <a:avLst/>
          </a:prstGeom>
          <a:noFill/>
          <a:ln>
            <a:noFill/>
          </a:ln>
        </p:spPr>
        <p:txBody>
          <a:bodyPr spcFirstLastPara="1" wrap="square" lIns="91425" tIns="45700" rIns="91425" bIns="45700" anchor="t" anchorCtr="0">
            <a:spAutoFit/>
          </a:bodyPr>
          <a:lstStyle/>
          <a:p>
            <a:pPr marL="6350">
              <a:lnSpc>
                <a:spcPct val="150000"/>
              </a:lnSpc>
              <a:buSzPts val="2300"/>
            </a:pPr>
            <a:r>
              <a:rPr lang="en-US" sz="2300">
                <a:solidFill>
                  <a:schemeClr val="dk1"/>
                </a:solidFill>
              </a:rPr>
              <a:t>Making sure that your child is ready for learning is essential to helping them to achieve their best in school.</a:t>
            </a:r>
            <a:endParaRPr lang="en-US"/>
          </a:p>
          <a:p>
            <a:pPr marL="285750" indent="-279400">
              <a:lnSpc>
                <a:spcPct val="150000"/>
              </a:lnSpc>
              <a:buSzPts val="2300"/>
              <a:buFont typeface="Arial"/>
              <a:buChar char="•"/>
            </a:pPr>
            <a:r>
              <a:rPr lang="en-US" sz="2300">
                <a:solidFill>
                  <a:schemeClr val="dk1"/>
                </a:solidFill>
              </a:rPr>
              <a:t>Healthy diet</a:t>
            </a:r>
          </a:p>
          <a:p>
            <a:pPr marL="285750" indent="-279400">
              <a:lnSpc>
                <a:spcPct val="150000"/>
              </a:lnSpc>
              <a:buSzPts val="2300"/>
              <a:buFont typeface="Arial"/>
              <a:buChar char="•"/>
            </a:pPr>
            <a:r>
              <a:rPr lang="en-US" sz="2300">
                <a:solidFill>
                  <a:schemeClr val="dk1"/>
                </a:solidFill>
              </a:rPr>
              <a:t>Staying hydrated</a:t>
            </a:r>
          </a:p>
          <a:p>
            <a:pPr marL="285750" indent="-279400">
              <a:lnSpc>
                <a:spcPct val="150000"/>
              </a:lnSpc>
              <a:buSzPts val="2300"/>
              <a:buFont typeface="Arial"/>
              <a:buChar char="•"/>
            </a:pPr>
            <a:r>
              <a:rPr lang="en-US" sz="2300">
                <a:solidFill>
                  <a:schemeClr val="dk1"/>
                </a:solidFill>
              </a:rPr>
              <a:t>Exercise</a:t>
            </a:r>
          </a:p>
          <a:p>
            <a:pPr marL="285750" indent="-279400">
              <a:lnSpc>
                <a:spcPct val="150000"/>
              </a:lnSpc>
              <a:buSzPts val="2300"/>
              <a:buFont typeface="Arial"/>
              <a:buChar char="•"/>
            </a:pPr>
            <a:r>
              <a:rPr lang="en-US" sz="2300">
                <a:solidFill>
                  <a:schemeClr val="dk1"/>
                </a:solidFill>
              </a:rPr>
              <a:t>Getting enough sleep</a:t>
            </a:r>
          </a:p>
          <a:p>
            <a:pPr marL="285750" indent="-279400">
              <a:lnSpc>
                <a:spcPct val="150000"/>
              </a:lnSpc>
              <a:buSzPts val="2300"/>
              <a:buFont typeface="Arial"/>
              <a:buChar char="•"/>
            </a:pPr>
            <a:r>
              <a:rPr lang="en-US" sz="2300">
                <a:solidFill>
                  <a:schemeClr val="dk1"/>
                </a:solidFill>
              </a:rPr>
              <a:t>Mobile phone use before bed</a:t>
            </a:r>
          </a:p>
          <a:p>
            <a:pPr marL="285750" indent="-279400">
              <a:lnSpc>
                <a:spcPct val="150000"/>
              </a:lnSpc>
              <a:buSzPts val="2300"/>
              <a:buFont typeface="Arial"/>
              <a:buChar char="•"/>
            </a:pPr>
            <a:r>
              <a:rPr lang="en-US" sz="2300">
                <a:solidFill>
                  <a:schemeClr val="dk1"/>
                </a:solidFill>
              </a:rPr>
              <a:t>Hobbies</a:t>
            </a:r>
          </a:p>
          <a:p>
            <a:pPr marL="285750" indent="-279400">
              <a:lnSpc>
                <a:spcPct val="150000"/>
              </a:lnSpc>
              <a:buSzPts val="2300"/>
              <a:buFont typeface="Arial"/>
              <a:buChar char="•"/>
            </a:pPr>
            <a:endParaRPr lang="en-US" sz="2300">
              <a:solidFill>
                <a:schemeClr val="dk1"/>
              </a:solidFill>
            </a:endParaRPr>
          </a:p>
          <a:p>
            <a:pPr marL="285750" indent="-279400">
              <a:lnSpc>
                <a:spcPct val="150000"/>
              </a:lnSpc>
              <a:buSzPts val="2300"/>
              <a:buFont typeface="Arial"/>
              <a:buChar char="•"/>
            </a:pPr>
            <a:endParaRPr lang="en-US" sz="2300">
              <a:solidFill>
                <a:schemeClr val="dk1"/>
              </a:solidFill>
            </a:endParaRPr>
          </a:p>
          <a:p>
            <a:pPr marL="285750" indent="-279400">
              <a:lnSpc>
                <a:spcPct val="150000"/>
              </a:lnSpc>
              <a:buSzPts val="2300"/>
              <a:buFont typeface="Arial"/>
              <a:buChar char="•"/>
            </a:pPr>
            <a:endParaRPr lang="en-US" sz="2300">
              <a:solidFill>
                <a:schemeClr val="dk1"/>
              </a:solidFill>
            </a:endParaRPr>
          </a:p>
          <a:p>
            <a:pPr marL="285750" indent="-279400">
              <a:lnSpc>
                <a:spcPct val="150000"/>
              </a:lnSpc>
              <a:buSzPts val="2300"/>
              <a:buFont typeface="Arial"/>
              <a:buChar char="•"/>
            </a:pPr>
            <a:endParaRPr lang="en-US" sz="2300">
              <a:solidFill>
                <a:schemeClr val="dk1"/>
              </a:solidFill>
            </a:endParaRPr>
          </a:p>
        </p:txBody>
      </p:sp>
      <p:pic>
        <p:nvPicPr>
          <p:cNvPr id="2" name="Picture 1" descr="A stack of books with different colored books&#10;&#10;Description automatically generated">
            <a:extLst>
              <a:ext uri="{FF2B5EF4-FFF2-40B4-BE49-F238E27FC236}">
                <a16:creationId xmlns:a16="http://schemas.microsoft.com/office/drawing/2014/main" id="{60E4D2D3-037A-2489-E236-083B236C8DFF}"/>
              </a:ext>
            </a:extLst>
          </p:cNvPr>
          <p:cNvPicPr>
            <a:picLocks noChangeAspect="1"/>
          </p:cNvPicPr>
          <p:nvPr/>
        </p:nvPicPr>
        <p:blipFill>
          <a:blip r:embed="rId3"/>
          <a:stretch>
            <a:fillRect/>
          </a:stretch>
        </p:blipFill>
        <p:spPr>
          <a:xfrm>
            <a:off x="5921409" y="1743173"/>
            <a:ext cx="6285441" cy="4322380"/>
          </a:xfrm>
          <a:prstGeom prst="rect">
            <a:avLst/>
          </a:prstGeom>
        </p:spPr>
      </p:pic>
    </p:spTree>
    <p:extLst>
      <p:ext uri="{BB962C8B-B14F-4D97-AF65-F5344CB8AC3E}">
        <p14:creationId xmlns:p14="http://schemas.microsoft.com/office/powerpoint/2010/main" val="4547488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434D461-9402-BDA3-D5E7-465B91FE3A04}"/>
              </a:ext>
            </a:extLst>
          </p:cNvPr>
          <p:cNvSpPr>
            <a:spLocks noGrp="1"/>
          </p:cNvSpPr>
          <p:nvPr>
            <p:ph type="body" idx="1"/>
          </p:nvPr>
        </p:nvSpPr>
        <p:spPr>
          <a:xfrm>
            <a:off x="464388" y="1408682"/>
            <a:ext cx="11162581" cy="4351338"/>
          </a:xfrm>
        </p:spPr>
        <p:txBody>
          <a:bodyPr spcFirstLastPara="1" wrap="square" lIns="91425" tIns="45700" rIns="91425" bIns="45700" anchor="t" anchorCtr="0">
            <a:noAutofit/>
          </a:bodyPr>
          <a:lstStyle/>
          <a:p>
            <a:r>
              <a:rPr lang="en-US" sz="2400" dirty="0"/>
              <a:t>Ensure students put their phone away.  </a:t>
            </a:r>
          </a:p>
          <a:p>
            <a:r>
              <a:rPr lang="en-US" sz="2400" dirty="0"/>
              <a:t>Establish a routine; they should use the same times each evening and weekends to revise. They are more likely to stick to routines</a:t>
            </a:r>
          </a:p>
          <a:p>
            <a:r>
              <a:rPr lang="en-US" sz="2400" dirty="0"/>
              <a:t>Timing, work around their commitments, don’t give up hobbies. </a:t>
            </a:r>
          </a:p>
          <a:p>
            <a:r>
              <a:rPr lang="en-US" sz="2400" dirty="0"/>
              <a:t>Most research says work for about 30 - 45 minutes and then have a 5-10 minute break. </a:t>
            </a:r>
          </a:p>
          <a:p>
            <a:r>
              <a:rPr lang="en-US" sz="2400" dirty="0"/>
              <a:t>Encourage them to start early. It takes time to commit things to memory- interleaving.</a:t>
            </a:r>
          </a:p>
          <a:p>
            <a:r>
              <a:rPr lang="en-US" sz="2400" dirty="0"/>
              <a:t>Spread out revision, is it more effective to do small chunks and keep revisiting a subject than to spend a whole day on the same subject.</a:t>
            </a:r>
          </a:p>
          <a:p>
            <a:r>
              <a:rPr lang="en-US" sz="2400" dirty="0"/>
              <a:t>Ensure they allow time to relax.</a:t>
            </a:r>
          </a:p>
          <a:p>
            <a:endParaRPr lang="en-US" dirty="0"/>
          </a:p>
        </p:txBody>
      </p:sp>
      <p:sp>
        <p:nvSpPr>
          <p:cNvPr id="7" name="Google Shape;654;g27b1a76f427_0_144">
            <a:extLst>
              <a:ext uri="{FF2B5EF4-FFF2-40B4-BE49-F238E27FC236}">
                <a16:creationId xmlns:a16="http://schemas.microsoft.com/office/drawing/2014/main" id="{77ABF451-5E35-129C-9FE0-AE731BDF3839}"/>
              </a:ext>
            </a:extLst>
          </p:cNvPr>
          <p:cNvSpPr txBox="1">
            <a:spLocks/>
          </p:cNvSpPr>
          <p:nvPr/>
        </p:nvSpPr>
        <p:spPr>
          <a:xfrm>
            <a:off x="1030256" y="-4788"/>
            <a:ext cx="11162581" cy="126819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eaLnBrk="1" hangingPunct="1">
              <a:lnSpc>
                <a:spcPct val="90000"/>
              </a:lnSpc>
              <a:spcBef>
                <a:spcPts val="0"/>
              </a:spcBef>
              <a:spcAft>
                <a:spcPts val="0"/>
              </a:spcAft>
              <a:buClr>
                <a:schemeClr val="dk1"/>
              </a:buClr>
              <a:buSzPts val="1800"/>
              <a:buFont typeface="Arial"/>
              <a:buNone/>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r>
              <a:rPr lang="en-US" sz="4400" b="1" kern="0">
                <a:solidFill>
                  <a:srgbClr val="FFFF00"/>
                </a:solidFill>
              </a:rPr>
              <a:t>Tips for supporting with revision </a:t>
            </a:r>
          </a:p>
        </p:txBody>
      </p:sp>
    </p:spTree>
    <p:extLst>
      <p:ext uri="{BB962C8B-B14F-4D97-AF65-F5344CB8AC3E}">
        <p14:creationId xmlns:p14="http://schemas.microsoft.com/office/powerpoint/2010/main" val="4195861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B55D4F-314D-9662-B045-0ECE147F2FE9}"/>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63EFAB39-AFA2-FAA8-CD11-FF4965A8E940}"/>
              </a:ext>
            </a:extLst>
          </p:cNvPr>
          <p:cNvSpPr>
            <a:spLocks noGrp="1"/>
          </p:cNvSpPr>
          <p:nvPr>
            <p:ph type="body" idx="1"/>
          </p:nvPr>
        </p:nvSpPr>
        <p:spPr>
          <a:xfrm>
            <a:off x="464389" y="1408682"/>
            <a:ext cx="10515600" cy="4351338"/>
          </a:xfrm>
        </p:spPr>
        <p:txBody>
          <a:bodyPr spcFirstLastPara="1" wrap="square" lIns="91425" tIns="45700" rIns="91425" bIns="45700" anchor="t" anchorCtr="0">
            <a:noAutofit/>
          </a:bodyPr>
          <a:lstStyle/>
          <a:p>
            <a:r>
              <a:rPr lang="en-US" sz="2800" dirty="0"/>
              <a:t>Should be calm and quiet</a:t>
            </a:r>
          </a:p>
          <a:p>
            <a:r>
              <a:rPr lang="en-US" sz="2800" dirty="0"/>
              <a:t>Well lit- natural light is best</a:t>
            </a:r>
          </a:p>
          <a:p>
            <a:r>
              <a:rPr lang="en-US" sz="2800" dirty="0"/>
              <a:t>A tidy desk with all the necessary equipment (post it notes and revision/flash cards are key).</a:t>
            </a:r>
          </a:p>
          <a:p>
            <a:r>
              <a:rPr lang="en-US" sz="2800" dirty="0"/>
              <a:t>Water and snacks handy</a:t>
            </a:r>
          </a:p>
          <a:p>
            <a:r>
              <a:rPr lang="en-US" sz="2800" dirty="0"/>
              <a:t>Free from distractions</a:t>
            </a:r>
          </a:p>
          <a:p>
            <a:endParaRPr lang="en-US" dirty="0"/>
          </a:p>
        </p:txBody>
      </p:sp>
      <p:sp>
        <p:nvSpPr>
          <p:cNvPr id="7" name="Google Shape;654;g27b1a76f427_0_144">
            <a:extLst>
              <a:ext uri="{FF2B5EF4-FFF2-40B4-BE49-F238E27FC236}">
                <a16:creationId xmlns:a16="http://schemas.microsoft.com/office/drawing/2014/main" id="{F9944617-5E76-C6D9-8EE0-D220A4118B8B}"/>
              </a:ext>
            </a:extLst>
          </p:cNvPr>
          <p:cNvSpPr txBox="1">
            <a:spLocks/>
          </p:cNvSpPr>
          <p:nvPr/>
        </p:nvSpPr>
        <p:spPr>
          <a:xfrm>
            <a:off x="-4912" y="-4788"/>
            <a:ext cx="12197749" cy="126819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eaLnBrk="1" hangingPunct="1">
              <a:lnSpc>
                <a:spcPct val="90000"/>
              </a:lnSpc>
              <a:spcBef>
                <a:spcPts val="0"/>
              </a:spcBef>
              <a:spcAft>
                <a:spcPts val="0"/>
              </a:spcAft>
              <a:buClr>
                <a:schemeClr val="dk1"/>
              </a:buClr>
              <a:buSzPts val="1800"/>
              <a:buFont typeface="Arial"/>
              <a:buNone/>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r>
              <a:rPr lang="en-US" sz="4200" b="1" kern="0">
                <a:solidFill>
                  <a:srgbClr val="FFFF00"/>
                </a:solidFill>
              </a:rPr>
              <a:t>Creating the right revision environment </a:t>
            </a:r>
          </a:p>
        </p:txBody>
      </p:sp>
    </p:spTree>
    <p:extLst>
      <p:ext uri="{BB962C8B-B14F-4D97-AF65-F5344CB8AC3E}">
        <p14:creationId xmlns:p14="http://schemas.microsoft.com/office/powerpoint/2010/main" val="2331859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444258C-7A4C-17F9-55A3-EB74E44BEADE}"/>
              </a:ext>
            </a:extLst>
          </p:cNvPr>
          <p:cNvSpPr>
            <a:spLocks noGrp="1"/>
          </p:cNvSpPr>
          <p:nvPr>
            <p:ph type="body" idx="1"/>
          </p:nvPr>
        </p:nvSpPr>
        <p:spPr>
          <a:xfrm>
            <a:off x="593785" y="1710606"/>
            <a:ext cx="10515600" cy="3891261"/>
          </a:xfrm>
          <a:ln>
            <a:solidFill>
              <a:schemeClr val="tx1"/>
            </a:solidFill>
          </a:ln>
        </p:spPr>
        <p:txBody>
          <a:bodyPr>
            <a:normAutofit lnSpcReduction="10000"/>
          </a:bodyPr>
          <a:lstStyle/>
          <a:p>
            <a:r>
              <a:rPr lang="en-US" sz="3200"/>
              <a:t>Class notes/ books</a:t>
            </a:r>
          </a:p>
          <a:p>
            <a:r>
              <a:rPr lang="en-US" sz="3200"/>
              <a:t>Google classroom</a:t>
            </a:r>
          </a:p>
          <a:p>
            <a:r>
              <a:rPr lang="en-US" sz="3200"/>
              <a:t>Revision sessions</a:t>
            </a:r>
          </a:p>
          <a:p>
            <a:r>
              <a:rPr lang="en-US" sz="3200"/>
              <a:t>Easter revision school</a:t>
            </a:r>
          </a:p>
          <a:p>
            <a:r>
              <a:rPr lang="en-US" sz="3200"/>
              <a:t>Text Books</a:t>
            </a:r>
          </a:p>
          <a:p>
            <a:r>
              <a:rPr lang="en-US" sz="3200"/>
              <a:t>Exam questions – Physics and </a:t>
            </a:r>
            <a:r>
              <a:rPr lang="en-US" sz="3200" err="1"/>
              <a:t>Maths</a:t>
            </a:r>
            <a:r>
              <a:rPr lang="en-US" sz="3200"/>
              <a:t> Tutor  </a:t>
            </a:r>
          </a:p>
          <a:p>
            <a:pPr marL="114300" indent="0">
              <a:buNone/>
            </a:pPr>
            <a:r>
              <a:rPr lang="en-US" sz="3200">
                <a:hlinkClick r:id="rId2"/>
              </a:rPr>
              <a:t>https://www.physicsandmathstutor.com/past-papers/</a:t>
            </a:r>
            <a:r>
              <a:rPr lang="en-US" sz="3200"/>
              <a:t> </a:t>
            </a:r>
            <a:endParaRPr lang="en-US"/>
          </a:p>
        </p:txBody>
      </p:sp>
      <p:sp>
        <p:nvSpPr>
          <p:cNvPr id="5" name="Google Shape;654;g27b1a76f427_0_144">
            <a:extLst>
              <a:ext uri="{FF2B5EF4-FFF2-40B4-BE49-F238E27FC236}">
                <a16:creationId xmlns:a16="http://schemas.microsoft.com/office/drawing/2014/main" id="{319BFAAC-E6D1-442F-AA59-E4ADF0CD50E9}"/>
              </a:ext>
            </a:extLst>
          </p:cNvPr>
          <p:cNvSpPr txBox="1">
            <a:spLocks/>
          </p:cNvSpPr>
          <p:nvPr/>
        </p:nvSpPr>
        <p:spPr>
          <a:xfrm>
            <a:off x="598936" y="-4788"/>
            <a:ext cx="10990052" cy="126819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eaLnBrk="1" hangingPunct="1">
              <a:lnSpc>
                <a:spcPct val="90000"/>
              </a:lnSpc>
              <a:spcBef>
                <a:spcPts val="0"/>
              </a:spcBef>
              <a:spcAft>
                <a:spcPts val="0"/>
              </a:spcAft>
              <a:buClr>
                <a:schemeClr val="dk1"/>
              </a:buClr>
              <a:buSzPts val="1800"/>
              <a:buFont typeface="Arial"/>
              <a:buNone/>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r>
              <a:rPr lang="en-US" sz="4400" b="1" kern="0">
                <a:solidFill>
                  <a:srgbClr val="FFFF00"/>
                </a:solidFill>
              </a:rPr>
              <a:t>Resources </a:t>
            </a:r>
          </a:p>
        </p:txBody>
      </p:sp>
    </p:spTree>
    <p:extLst>
      <p:ext uri="{BB962C8B-B14F-4D97-AF65-F5344CB8AC3E}">
        <p14:creationId xmlns:p14="http://schemas.microsoft.com/office/powerpoint/2010/main" val="2409210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A5357C4-48A3-A870-9C4E-CF322E9AC17C}"/>
              </a:ext>
            </a:extLst>
          </p:cNvPr>
          <p:cNvSpPr>
            <a:spLocks noGrp="1"/>
          </p:cNvSpPr>
          <p:nvPr>
            <p:ph type="body" idx="1"/>
          </p:nvPr>
        </p:nvSpPr>
        <p:spPr>
          <a:xfrm>
            <a:off x="478766" y="1523701"/>
            <a:ext cx="10515600" cy="4351338"/>
          </a:xfrm>
        </p:spPr>
        <p:txBody>
          <a:bodyPr>
            <a:normAutofit/>
          </a:bodyPr>
          <a:lstStyle/>
          <a:p>
            <a:pPr marL="114300" indent="0">
              <a:buNone/>
            </a:pPr>
            <a:r>
              <a:rPr lang="en-US" sz="3200" dirty="0"/>
              <a:t>Know your specs;</a:t>
            </a:r>
          </a:p>
          <a:p>
            <a:pPr marL="114300" indent="0">
              <a:buNone/>
            </a:pPr>
            <a:r>
              <a:rPr lang="en-US" sz="3200" dirty="0">
                <a:hlinkClick r:id="rId2"/>
              </a:rPr>
              <a:t>Subject Information</a:t>
            </a:r>
            <a:r>
              <a:rPr lang="en-US" sz="3200" dirty="0"/>
              <a:t> </a:t>
            </a:r>
            <a:endParaRPr lang="en-US" dirty="0"/>
          </a:p>
        </p:txBody>
      </p:sp>
      <p:sp>
        <p:nvSpPr>
          <p:cNvPr id="5" name="Google Shape;654;g27b1a76f427_0_144">
            <a:extLst>
              <a:ext uri="{FF2B5EF4-FFF2-40B4-BE49-F238E27FC236}">
                <a16:creationId xmlns:a16="http://schemas.microsoft.com/office/drawing/2014/main" id="{7195E9C8-2BC2-D6D5-5E32-F85625EECF3C}"/>
              </a:ext>
            </a:extLst>
          </p:cNvPr>
          <p:cNvSpPr txBox="1">
            <a:spLocks/>
          </p:cNvSpPr>
          <p:nvPr/>
        </p:nvSpPr>
        <p:spPr>
          <a:xfrm>
            <a:off x="598936" y="-4788"/>
            <a:ext cx="10990052" cy="126819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eaLnBrk="1" hangingPunct="1">
              <a:lnSpc>
                <a:spcPct val="90000"/>
              </a:lnSpc>
              <a:spcBef>
                <a:spcPts val="0"/>
              </a:spcBef>
              <a:spcAft>
                <a:spcPts val="0"/>
              </a:spcAft>
              <a:buClr>
                <a:schemeClr val="dk1"/>
              </a:buClr>
              <a:buSzPts val="1800"/>
              <a:buFont typeface="Arial"/>
              <a:buNone/>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r>
              <a:rPr lang="en-US" sz="4400" b="1" kern="0">
                <a:solidFill>
                  <a:srgbClr val="FFFF00"/>
                </a:solidFill>
              </a:rPr>
              <a:t>Resources </a:t>
            </a:r>
          </a:p>
        </p:txBody>
      </p:sp>
      <p:sp>
        <p:nvSpPr>
          <p:cNvPr id="6" name="TextBox 5">
            <a:extLst>
              <a:ext uri="{FF2B5EF4-FFF2-40B4-BE49-F238E27FC236}">
                <a16:creationId xmlns:a16="http://schemas.microsoft.com/office/drawing/2014/main" id="{7C607E8B-31B5-233B-6E25-0E4D81658E3D}"/>
              </a:ext>
            </a:extLst>
          </p:cNvPr>
          <p:cNvSpPr txBox="1"/>
          <p:nvPr/>
        </p:nvSpPr>
        <p:spPr>
          <a:xfrm>
            <a:off x="7024104" y="1446606"/>
            <a:ext cx="5171872"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cs typeface="Arial"/>
              </a:rPr>
              <a:t>English </a:t>
            </a:r>
            <a:r>
              <a:rPr lang="en-US">
                <a:cs typeface="Arial"/>
              </a:rPr>
              <a:t>= </a:t>
            </a:r>
            <a:r>
              <a:rPr lang="en-US" err="1">
                <a:cs typeface="Arial"/>
              </a:rPr>
              <a:t>Eduqas</a:t>
            </a:r>
            <a:endParaRPr lang="en-US">
              <a:cs typeface="Arial"/>
            </a:endParaRPr>
          </a:p>
          <a:p>
            <a:r>
              <a:rPr lang="en-US" b="1" err="1">
                <a:cs typeface="Arial"/>
              </a:rPr>
              <a:t>Maths</a:t>
            </a:r>
            <a:r>
              <a:rPr lang="en-US" b="1">
                <a:cs typeface="Arial"/>
              </a:rPr>
              <a:t> </a:t>
            </a:r>
            <a:r>
              <a:rPr lang="en-US">
                <a:cs typeface="Arial"/>
              </a:rPr>
              <a:t>= OCR</a:t>
            </a:r>
          </a:p>
          <a:p>
            <a:r>
              <a:rPr lang="en-US" b="1">
                <a:cs typeface="Arial"/>
              </a:rPr>
              <a:t>Science </a:t>
            </a:r>
            <a:r>
              <a:rPr lang="en-US">
                <a:cs typeface="Arial"/>
              </a:rPr>
              <a:t>= AQA</a:t>
            </a:r>
          </a:p>
          <a:p>
            <a:r>
              <a:rPr lang="en-US" b="1">
                <a:cs typeface="Arial"/>
              </a:rPr>
              <a:t>French/ Spanish</a:t>
            </a:r>
            <a:r>
              <a:rPr lang="en-US">
                <a:cs typeface="Arial"/>
              </a:rPr>
              <a:t> = AQA</a:t>
            </a:r>
          </a:p>
          <a:p>
            <a:r>
              <a:rPr lang="en-US" b="1">
                <a:cs typeface="Arial"/>
              </a:rPr>
              <a:t>Geography</a:t>
            </a:r>
            <a:r>
              <a:rPr lang="en-US">
                <a:cs typeface="Arial"/>
              </a:rPr>
              <a:t> = AQA</a:t>
            </a:r>
          </a:p>
          <a:p>
            <a:r>
              <a:rPr lang="en-US" b="1">
                <a:cs typeface="Arial"/>
              </a:rPr>
              <a:t>History</a:t>
            </a:r>
            <a:r>
              <a:rPr lang="en-US">
                <a:cs typeface="Arial"/>
              </a:rPr>
              <a:t> = Edexcel</a:t>
            </a:r>
          </a:p>
          <a:p>
            <a:r>
              <a:rPr lang="en-US" b="1">
                <a:cs typeface="Arial"/>
              </a:rPr>
              <a:t>PE</a:t>
            </a:r>
            <a:r>
              <a:rPr lang="en-US">
                <a:cs typeface="Arial"/>
              </a:rPr>
              <a:t> = Pearson</a:t>
            </a:r>
          </a:p>
          <a:p>
            <a:r>
              <a:rPr lang="en-US" b="1">
                <a:cs typeface="Arial"/>
              </a:rPr>
              <a:t>RE</a:t>
            </a:r>
            <a:r>
              <a:rPr lang="en-US">
                <a:cs typeface="Arial"/>
              </a:rPr>
              <a:t> = AQA</a:t>
            </a:r>
          </a:p>
          <a:p>
            <a:r>
              <a:rPr lang="en-US" b="1">
                <a:cs typeface="Arial"/>
              </a:rPr>
              <a:t>Fine Art and Photography</a:t>
            </a:r>
            <a:r>
              <a:rPr lang="en-US">
                <a:cs typeface="Arial"/>
              </a:rPr>
              <a:t> = AQA</a:t>
            </a:r>
          </a:p>
          <a:p>
            <a:r>
              <a:rPr lang="en-US" b="1">
                <a:cs typeface="Arial"/>
              </a:rPr>
              <a:t>3D Textile Design</a:t>
            </a:r>
            <a:r>
              <a:rPr lang="en-US">
                <a:cs typeface="Arial"/>
              </a:rPr>
              <a:t> = AQA</a:t>
            </a:r>
          </a:p>
          <a:p>
            <a:r>
              <a:rPr lang="en-US" b="1">
                <a:cs typeface="Arial"/>
              </a:rPr>
              <a:t>Computer Science </a:t>
            </a:r>
            <a:r>
              <a:rPr lang="en-US">
                <a:cs typeface="Arial"/>
              </a:rPr>
              <a:t>= OCR</a:t>
            </a:r>
          </a:p>
          <a:p>
            <a:r>
              <a:rPr lang="en-US" b="1">
                <a:cs typeface="Arial"/>
              </a:rPr>
              <a:t>Design Technology</a:t>
            </a:r>
            <a:r>
              <a:rPr lang="en-US">
                <a:cs typeface="Arial"/>
              </a:rPr>
              <a:t> = </a:t>
            </a:r>
            <a:r>
              <a:rPr lang="en-US" err="1">
                <a:cs typeface="Arial"/>
              </a:rPr>
              <a:t>Eduqas</a:t>
            </a:r>
            <a:endParaRPr lang="en-US">
              <a:cs typeface="Arial"/>
            </a:endParaRPr>
          </a:p>
          <a:p>
            <a:r>
              <a:rPr lang="en-US" b="1">
                <a:cs typeface="Arial"/>
              </a:rPr>
              <a:t>Health and Social Care</a:t>
            </a:r>
            <a:r>
              <a:rPr lang="en-US">
                <a:cs typeface="Arial"/>
              </a:rPr>
              <a:t> = OCR</a:t>
            </a:r>
          </a:p>
          <a:p>
            <a:r>
              <a:rPr lang="en-US" b="1">
                <a:cs typeface="Arial"/>
              </a:rPr>
              <a:t>Sociology</a:t>
            </a:r>
            <a:r>
              <a:rPr lang="en-US">
                <a:cs typeface="Arial"/>
              </a:rPr>
              <a:t> = AQA</a:t>
            </a:r>
          </a:p>
          <a:p>
            <a:r>
              <a:rPr lang="en-US" b="1">
                <a:cs typeface="Arial"/>
              </a:rPr>
              <a:t>Hospitality and Catering </a:t>
            </a:r>
            <a:r>
              <a:rPr lang="en-US">
                <a:cs typeface="Arial"/>
              </a:rPr>
              <a:t>= </a:t>
            </a:r>
            <a:r>
              <a:rPr lang="en-US" err="1">
                <a:cs typeface="Arial"/>
              </a:rPr>
              <a:t>Eduqas</a:t>
            </a:r>
            <a:endParaRPr lang="en-US">
              <a:cs typeface="Arial"/>
            </a:endParaRPr>
          </a:p>
          <a:p>
            <a:r>
              <a:rPr lang="en-US" b="1">
                <a:cs typeface="Arial"/>
              </a:rPr>
              <a:t>Drama </a:t>
            </a:r>
            <a:r>
              <a:rPr lang="en-US">
                <a:cs typeface="Arial"/>
              </a:rPr>
              <a:t>= AQA</a:t>
            </a:r>
          </a:p>
        </p:txBody>
      </p:sp>
      <p:pic>
        <p:nvPicPr>
          <p:cNvPr id="7" name="Picture 6" descr="A book cover with text on it&#10;&#10;AI-generated content may be incorrect.">
            <a:extLst>
              <a:ext uri="{FF2B5EF4-FFF2-40B4-BE49-F238E27FC236}">
                <a16:creationId xmlns:a16="http://schemas.microsoft.com/office/drawing/2014/main" id="{63215EE0-BDA4-725E-7F56-3594E581E545}"/>
              </a:ext>
            </a:extLst>
          </p:cNvPr>
          <p:cNvPicPr>
            <a:picLocks noChangeAspect="1"/>
          </p:cNvPicPr>
          <p:nvPr/>
        </p:nvPicPr>
        <p:blipFill>
          <a:blip r:embed="rId3"/>
          <a:stretch>
            <a:fillRect/>
          </a:stretch>
        </p:blipFill>
        <p:spPr>
          <a:xfrm>
            <a:off x="4487970" y="1445669"/>
            <a:ext cx="2518015" cy="3522453"/>
          </a:xfrm>
          <a:prstGeom prst="rect">
            <a:avLst/>
          </a:prstGeom>
        </p:spPr>
      </p:pic>
      <p:sp>
        <p:nvSpPr>
          <p:cNvPr id="2" name="TextBox 1">
            <a:extLst>
              <a:ext uri="{FF2B5EF4-FFF2-40B4-BE49-F238E27FC236}">
                <a16:creationId xmlns:a16="http://schemas.microsoft.com/office/drawing/2014/main" id="{5AAC87B1-000B-C3C3-18B2-6E81781BB2E5}"/>
              </a:ext>
            </a:extLst>
          </p:cNvPr>
          <p:cNvSpPr txBox="1"/>
          <p:nvPr/>
        </p:nvSpPr>
        <p:spPr>
          <a:xfrm>
            <a:off x="599090" y="4041228"/>
            <a:ext cx="378109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4"/>
              </a:rPr>
              <a:t>Year 11 Suggested Revision Resources.docx</a:t>
            </a:r>
            <a:endParaRPr lang="en-US"/>
          </a:p>
        </p:txBody>
      </p:sp>
    </p:spTree>
    <p:extLst>
      <p:ext uri="{BB962C8B-B14F-4D97-AF65-F5344CB8AC3E}">
        <p14:creationId xmlns:p14="http://schemas.microsoft.com/office/powerpoint/2010/main" val="2404604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72F2001-C747-75A0-E1A2-E337443E240A}"/>
              </a:ext>
            </a:extLst>
          </p:cNvPr>
          <p:cNvSpPr>
            <a:spLocks noGrp="1"/>
          </p:cNvSpPr>
          <p:nvPr>
            <p:ph type="body" idx="1"/>
          </p:nvPr>
        </p:nvSpPr>
        <p:spPr>
          <a:xfrm>
            <a:off x="450011" y="1840003"/>
            <a:ext cx="11119449" cy="2985489"/>
          </a:xfrm>
        </p:spPr>
        <p:txBody>
          <a:bodyPr>
            <a:normAutofit/>
          </a:bodyPr>
          <a:lstStyle/>
          <a:p>
            <a:r>
              <a:rPr lang="en-US" sz="3200"/>
              <a:t>Anxiety and stress v's nerves</a:t>
            </a:r>
          </a:p>
          <a:p>
            <a:r>
              <a:rPr lang="en-US" sz="3200"/>
              <a:t>Be a listening ear</a:t>
            </a:r>
          </a:p>
          <a:p>
            <a:r>
              <a:rPr lang="en-US" sz="3200"/>
              <a:t>Keep calm</a:t>
            </a:r>
          </a:p>
          <a:p>
            <a:r>
              <a:rPr lang="en-US" sz="3200"/>
              <a:t>Divert attention</a:t>
            </a:r>
          </a:p>
          <a:p>
            <a:r>
              <a:rPr lang="en-US" sz="3200"/>
              <a:t>Encourage them</a:t>
            </a:r>
          </a:p>
        </p:txBody>
      </p:sp>
      <p:sp>
        <p:nvSpPr>
          <p:cNvPr id="5" name="Google Shape;654;g27b1a76f427_0_144">
            <a:extLst>
              <a:ext uri="{FF2B5EF4-FFF2-40B4-BE49-F238E27FC236}">
                <a16:creationId xmlns:a16="http://schemas.microsoft.com/office/drawing/2014/main" id="{55AE5B7D-96B9-3A10-63A0-C57F5876A631}"/>
              </a:ext>
            </a:extLst>
          </p:cNvPr>
          <p:cNvSpPr txBox="1">
            <a:spLocks/>
          </p:cNvSpPr>
          <p:nvPr/>
        </p:nvSpPr>
        <p:spPr>
          <a:xfrm>
            <a:off x="598936" y="-4788"/>
            <a:ext cx="10990052" cy="126819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eaLnBrk="1" hangingPunct="1">
              <a:lnSpc>
                <a:spcPct val="90000"/>
              </a:lnSpc>
              <a:spcBef>
                <a:spcPts val="0"/>
              </a:spcBef>
              <a:spcAft>
                <a:spcPts val="0"/>
              </a:spcAft>
              <a:buClr>
                <a:schemeClr val="dk1"/>
              </a:buClr>
              <a:buSzPts val="1800"/>
              <a:buFont typeface="Arial"/>
              <a:buNone/>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r>
              <a:rPr lang="en-US" sz="4400" b="1" kern="0">
                <a:solidFill>
                  <a:srgbClr val="FFFF00"/>
                </a:solidFill>
              </a:rPr>
              <a:t>Managing Emotions </a:t>
            </a:r>
          </a:p>
        </p:txBody>
      </p:sp>
    </p:spTree>
    <p:extLst>
      <p:ext uri="{BB962C8B-B14F-4D97-AF65-F5344CB8AC3E}">
        <p14:creationId xmlns:p14="http://schemas.microsoft.com/office/powerpoint/2010/main" val="1799132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4" name="Google Shape;654;g27b1a76f427_0_144"/>
          <p:cNvSpPr txBox="1">
            <a:spLocks noGrp="1"/>
          </p:cNvSpPr>
          <p:nvPr>
            <p:ph type="title"/>
          </p:nvPr>
        </p:nvSpPr>
        <p:spPr>
          <a:xfrm>
            <a:off x="81350" y="-62297"/>
            <a:ext cx="10515600" cy="1325700"/>
          </a:xfrm>
          <a:prstGeom prst="rect">
            <a:avLst/>
          </a:prstGeom>
          <a:noFill/>
          <a:ln>
            <a:noFill/>
          </a:ln>
        </p:spPr>
        <p:txBody>
          <a:bodyPr spcFirstLastPara="1" wrap="square" lIns="91425" tIns="45700" rIns="91425" bIns="45700" anchor="ctr" anchorCtr="0">
            <a:normAutofit/>
          </a:bodyPr>
          <a:lstStyle/>
          <a:p>
            <a:r>
              <a:rPr lang="en-US" sz="4800" b="1">
                <a:solidFill>
                  <a:srgbClr val="FFFF00"/>
                </a:solidFill>
                <a:latin typeface="Calibri"/>
                <a:cs typeface="Calibri"/>
              </a:rPr>
              <a:t>Student voice</a:t>
            </a:r>
            <a:endParaRPr lang="en-US" sz="480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309722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51">
          <a:extLst>
            <a:ext uri="{FF2B5EF4-FFF2-40B4-BE49-F238E27FC236}">
              <a16:creationId xmlns:a16="http://schemas.microsoft.com/office/drawing/2014/main" id="{D8385825-C806-F2A6-3A31-9E641DDB3F05}"/>
            </a:ext>
          </a:extLst>
        </p:cNvPr>
        <p:cNvGrpSpPr/>
        <p:nvPr/>
      </p:nvGrpSpPr>
      <p:grpSpPr>
        <a:xfrm>
          <a:off x="0" y="0"/>
          <a:ext cx="0" cy="0"/>
          <a:chOff x="0" y="0"/>
          <a:chExt cx="0" cy="0"/>
        </a:xfrm>
      </p:grpSpPr>
      <p:sp>
        <p:nvSpPr>
          <p:cNvPr id="654" name="Google Shape;654;g27b1a76f427_0_144">
            <a:extLst>
              <a:ext uri="{FF2B5EF4-FFF2-40B4-BE49-F238E27FC236}">
                <a16:creationId xmlns:a16="http://schemas.microsoft.com/office/drawing/2014/main" id="{C25553C4-5102-1EA6-121E-565E00206CA2}"/>
              </a:ext>
            </a:extLst>
          </p:cNvPr>
          <p:cNvSpPr txBox="1">
            <a:spLocks noGrp="1"/>
          </p:cNvSpPr>
          <p:nvPr>
            <p:ph type="title"/>
          </p:nvPr>
        </p:nvSpPr>
        <p:spPr>
          <a:xfrm>
            <a:off x="81350" y="-62297"/>
            <a:ext cx="10515600" cy="1325700"/>
          </a:xfrm>
          <a:prstGeom prst="rect">
            <a:avLst/>
          </a:prstGeom>
          <a:noFill/>
          <a:ln>
            <a:noFill/>
          </a:ln>
        </p:spPr>
        <p:txBody>
          <a:bodyPr spcFirstLastPara="1" wrap="square" lIns="91425" tIns="45700" rIns="91425" bIns="45700" anchor="ctr" anchorCtr="0">
            <a:normAutofit/>
          </a:bodyPr>
          <a:lstStyle/>
          <a:p>
            <a:r>
              <a:rPr lang="en-US" sz="4800" b="1">
                <a:solidFill>
                  <a:srgbClr val="FFFF00"/>
                </a:solidFill>
                <a:latin typeface="Calibri" panose="020F0502020204030204" pitchFamily="34" charset="0"/>
                <a:cs typeface="Calibri" panose="020F0502020204030204" pitchFamily="34" charset="0"/>
              </a:rPr>
              <a:t>Student wellbeing </a:t>
            </a:r>
            <a:endParaRPr lang="en-US" sz="4800">
              <a:latin typeface="Calibri" panose="020F0502020204030204" pitchFamily="34" charset="0"/>
              <a:cs typeface="Calibri" panose="020F0502020204030204" pitchFamily="34" charset="0"/>
            </a:endParaRPr>
          </a:p>
        </p:txBody>
      </p:sp>
      <p:sp>
        <p:nvSpPr>
          <p:cNvPr id="666" name="Google Shape;666;g27b1a76f427_0_144">
            <a:extLst>
              <a:ext uri="{FF2B5EF4-FFF2-40B4-BE49-F238E27FC236}">
                <a16:creationId xmlns:a16="http://schemas.microsoft.com/office/drawing/2014/main" id="{615E7DB0-8B4F-6839-2875-14B11B7F88E3}"/>
              </a:ext>
            </a:extLst>
          </p:cNvPr>
          <p:cNvSpPr txBox="1"/>
          <p:nvPr/>
        </p:nvSpPr>
        <p:spPr>
          <a:xfrm>
            <a:off x="86309" y="1206875"/>
            <a:ext cx="5653239" cy="7525097"/>
          </a:xfrm>
          <a:prstGeom prst="rect">
            <a:avLst/>
          </a:prstGeom>
          <a:noFill/>
          <a:ln>
            <a:noFill/>
          </a:ln>
        </p:spPr>
        <p:txBody>
          <a:bodyPr spcFirstLastPara="1" wrap="square" lIns="91425" tIns="45700" rIns="91425" bIns="45700" anchor="t" anchorCtr="0">
            <a:spAutoFit/>
          </a:bodyPr>
          <a:lstStyle/>
          <a:p>
            <a:pPr marL="285750" indent="-279400">
              <a:lnSpc>
                <a:spcPct val="150000"/>
              </a:lnSpc>
              <a:buSzPts val="2300"/>
              <a:buFont typeface="Arial"/>
              <a:buChar char="•"/>
            </a:pPr>
            <a:r>
              <a:rPr lang="en-US" sz="2300">
                <a:solidFill>
                  <a:schemeClr val="dk1"/>
                </a:solidFill>
              </a:rPr>
              <a:t>Student Mental health at Aston is really important to us. We are here to support your child in school.</a:t>
            </a:r>
            <a:endParaRPr lang="en-US" sz="2300">
              <a:solidFill>
                <a:schemeClr val="dk1"/>
              </a:solidFill>
              <a:cs typeface="Arial"/>
            </a:endParaRPr>
          </a:p>
          <a:p>
            <a:pPr marL="285750" indent="-279400">
              <a:lnSpc>
                <a:spcPct val="150000"/>
              </a:lnSpc>
              <a:buSzPts val="2300"/>
              <a:buFont typeface="Arial"/>
              <a:buChar char="•"/>
            </a:pPr>
            <a:endParaRPr lang="en-US" sz="2300">
              <a:solidFill>
                <a:schemeClr val="dk1"/>
              </a:solidFill>
            </a:endParaRPr>
          </a:p>
          <a:p>
            <a:pPr marL="285750" indent="-279400">
              <a:lnSpc>
                <a:spcPct val="150000"/>
              </a:lnSpc>
              <a:buSzPts val="2300"/>
              <a:buFont typeface="Arial"/>
              <a:buChar char="•"/>
            </a:pPr>
            <a:r>
              <a:rPr lang="en-US" sz="2300">
                <a:solidFill>
                  <a:schemeClr val="dk1"/>
                </a:solidFill>
                <a:cs typeface="Arial"/>
              </a:rPr>
              <a:t>Pastoral Team</a:t>
            </a:r>
            <a:endParaRPr lang="en-US" sz="2300">
              <a:solidFill>
                <a:schemeClr val="dk1"/>
              </a:solidFill>
            </a:endParaRPr>
          </a:p>
          <a:p>
            <a:pPr marL="285750" indent="-279400">
              <a:lnSpc>
                <a:spcPct val="150000"/>
              </a:lnSpc>
              <a:buSzPts val="2300"/>
              <a:buFont typeface="Arial"/>
              <a:buChar char="•"/>
            </a:pPr>
            <a:r>
              <a:rPr lang="en-US" sz="2300">
                <a:solidFill>
                  <a:schemeClr val="dk1"/>
                </a:solidFill>
              </a:rPr>
              <a:t>Support from the inclusion team</a:t>
            </a:r>
            <a:endParaRPr lang="en-US" sz="2300">
              <a:solidFill>
                <a:schemeClr val="dk1"/>
              </a:solidFill>
              <a:cs typeface="Arial"/>
            </a:endParaRPr>
          </a:p>
          <a:p>
            <a:pPr marL="285750" indent="-279400">
              <a:lnSpc>
                <a:spcPct val="150000"/>
              </a:lnSpc>
              <a:buSzPts val="2300"/>
              <a:buFont typeface="Arial"/>
              <a:buChar char="•"/>
            </a:pPr>
            <a:r>
              <a:rPr lang="en-US" sz="2300">
                <a:solidFill>
                  <a:schemeClr val="dk1"/>
                </a:solidFill>
              </a:rPr>
              <a:t>CAMHs referral</a:t>
            </a:r>
            <a:endParaRPr lang="en-US" sz="2300">
              <a:solidFill>
                <a:schemeClr val="dk1"/>
              </a:solidFill>
              <a:cs typeface="Arial"/>
            </a:endParaRPr>
          </a:p>
          <a:p>
            <a:pPr marL="285750" indent="-279400">
              <a:lnSpc>
                <a:spcPct val="150000"/>
              </a:lnSpc>
              <a:buSzPts val="2300"/>
              <a:buFont typeface="Arial"/>
              <a:buChar char="•"/>
            </a:pPr>
            <a:r>
              <a:rPr lang="en-US" sz="2300">
                <a:solidFill>
                  <a:schemeClr val="dk1"/>
                </a:solidFill>
              </a:rPr>
              <a:t>MIND referral</a:t>
            </a:r>
            <a:endParaRPr lang="en-US" sz="2300">
              <a:solidFill>
                <a:schemeClr val="dk1"/>
              </a:solidFill>
              <a:cs typeface="Arial"/>
            </a:endParaRPr>
          </a:p>
          <a:p>
            <a:pPr marL="285750" indent="-279400">
              <a:lnSpc>
                <a:spcPct val="150000"/>
              </a:lnSpc>
              <a:buSzPts val="2300"/>
              <a:buFont typeface="Arial"/>
              <a:buChar char="•"/>
            </a:pPr>
            <a:endParaRPr lang="en-US" sz="2300">
              <a:solidFill>
                <a:schemeClr val="dk1"/>
              </a:solidFill>
            </a:endParaRPr>
          </a:p>
          <a:p>
            <a:pPr marL="285750" indent="-279400">
              <a:lnSpc>
                <a:spcPct val="150000"/>
              </a:lnSpc>
              <a:buSzPts val="2300"/>
              <a:buFont typeface="Arial"/>
              <a:buChar char="•"/>
            </a:pPr>
            <a:endParaRPr lang="en-US" sz="2300">
              <a:solidFill>
                <a:schemeClr val="dk1"/>
              </a:solidFill>
            </a:endParaRPr>
          </a:p>
          <a:p>
            <a:pPr marL="285750" indent="-279400">
              <a:lnSpc>
                <a:spcPct val="150000"/>
              </a:lnSpc>
              <a:buSzPts val="2300"/>
              <a:buFont typeface="Arial"/>
              <a:buChar char="•"/>
            </a:pPr>
            <a:endParaRPr lang="en-US" sz="2300">
              <a:solidFill>
                <a:schemeClr val="dk1"/>
              </a:solidFill>
            </a:endParaRPr>
          </a:p>
          <a:p>
            <a:pPr marL="285750" indent="-279400">
              <a:lnSpc>
                <a:spcPct val="150000"/>
              </a:lnSpc>
              <a:buSzPts val="2300"/>
              <a:buFont typeface="Arial"/>
              <a:buChar char="•"/>
            </a:pPr>
            <a:endParaRPr lang="en-US" sz="2300">
              <a:solidFill>
                <a:schemeClr val="dk1"/>
              </a:solidFill>
            </a:endParaRPr>
          </a:p>
          <a:p>
            <a:pPr marL="285750" indent="-279400">
              <a:lnSpc>
                <a:spcPct val="150000"/>
              </a:lnSpc>
              <a:buSzPts val="2300"/>
              <a:buFont typeface="Arial"/>
              <a:buChar char="•"/>
            </a:pPr>
            <a:endParaRPr lang="en-US" sz="2300">
              <a:solidFill>
                <a:schemeClr val="dk1"/>
              </a:solidFill>
            </a:endParaRPr>
          </a:p>
          <a:p>
            <a:pPr marL="285750" indent="-279400">
              <a:lnSpc>
                <a:spcPct val="150000"/>
              </a:lnSpc>
              <a:buSzPts val="2300"/>
              <a:buFont typeface="Arial"/>
              <a:buChar char="•"/>
            </a:pPr>
            <a:endParaRPr lang="en-US" sz="2300">
              <a:solidFill>
                <a:schemeClr val="dk1"/>
              </a:solidFill>
            </a:endParaRPr>
          </a:p>
        </p:txBody>
      </p:sp>
      <p:pic>
        <p:nvPicPr>
          <p:cNvPr id="3" name="Picture 2" descr="KOOTH | Hartlebury Church of England ...">
            <a:extLst>
              <a:ext uri="{FF2B5EF4-FFF2-40B4-BE49-F238E27FC236}">
                <a16:creationId xmlns:a16="http://schemas.microsoft.com/office/drawing/2014/main" id="{33D51C79-5939-38E2-BC31-6BBD7EE24BCF}"/>
              </a:ext>
            </a:extLst>
          </p:cNvPr>
          <p:cNvPicPr>
            <a:picLocks noChangeAspect="1"/>
          </p:cNvPicPr>
          <p:nvPr/>
        </p:nvPicPr>
        <p:blipFill>
          <a:blip r:embed="rId3"/>
          <a:stretch>
            <a:fillRect/>
          </a:stretch>
        </p:blipFill>
        <p:spPr>
          <a:xfrm>
            <a:off x="7212214" y="2010783"/>
            <a:ext cx="4119182" cy="3079145"/>
          </a:xfrm>
          <a:prstGeom prst="rect">
            <a:avLst/>
          </a:prstGeom>
        </p:spPr>
      </p:pic>
    </p:spTree>
    <p:extLst>
      <p:ext uri="{BB962C8B-B14F-4D97-AF65-F5344CB8AC3E}">
        <p14:creationId xmlns:p14="http://schemas.microsoft.com/office/powerpoint/2010/main" val="2474882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4" name="Google Shape;654;g27b1a76f427_0_144"/>
          <p:cNvSpPr txBox="1">
            <a:spLocks noGrp="1"/>
          </p:cNvSpPr>
          <p:nvPr>
            <p:ph type="title"/>
          </p:nvPr>
        </p:nvSpPr>
        <p:spPr>
          <a:xfrm>
            <a:off x="81350" y="-62297"/>
            <a:ext cx="10515600" cy="1325700"/>
          </a:xfrm>
          <a:prstGeom prst="rect">
            <a:avLst/>
          </a:prstGeom>
          <a:noFill/>
          <a:ln>
            <a:noFill/>
          </a:ln>
        </p:spPr>
        <p:txBody>
          <a:bodyPr spcFirstLastPara="1" wrap="square" lIns="91425" tIns="45700" rIns="91425" bIns="45700" anchor="ctr" anchorCtr="0">
            <a:normAutofit/>
          </a:bodyPr>
          <a:lstStyle/>
          <a:p>
            <a:r>
              <a:rPr lang="en-US" sz="4800" b="1">
                <a:solidFill>
                  <a:srgbClr val="FFFF00"/>
                </a:solidFill>
                <a:latin typeface="Calibri"/>
                <a:cs typeface="Calibri"/>
              </a:rPr>
              <a:t>Y11 Team</a:t>
            </a:r>
            <a:endParaRPr lang="en-US" sz="4800" b="1">
              <a:solidFill>
                <a:srgbClr val="FFFF00"/>
              </a:solidFill>
              <a:latin typeface="Calibri" panose="020F0502020204030204" pitchFamily="34" charset="0"/>
              <a:cs typeface="Calibri" panose="020F0502020204030204" pitchFamily="34" charset="0"/>
            </a:endParaRPr>
          </a:p>
        </p:txBody>
      </p:sp>
      <p:pic>
        <p:nvPicPr>
          <p:cNvPr id="6" name="Picture 5" descr="Email Icons ...">
            <a:extLst>
              <a:ext uri="{FF2B5EF4-FFF2-40B4-BE49-F238E27FC236}">
                <a16:creationId xmlns:a16="http://schemas.microsoft.com/office/drawing/2014/main" id="{A4017BD4-FB22-34A2-E600-659B2A371A77}"/>
              </a:ext>
            </a:extLst>
          </p:cNvPr>
          <p:cNvPicPr>
            <a:picLocks noChangeAspect="1"/>
          </p:cNvPicPr>
          <p:nvPr/>
        </p:nvPicPr>
        <p:blipFill>
          <a:blip r:embed="rId3"/>
          <a:stretch>
            <a:fillRect/>
          </a:stretch>
        </p:blipFill>
        <p:spPr>
          <a:xfrm>
            <a:off x="2423155" y="3428270"/>
            <a:ext cx="2143125" cy="2143125"/>
          </a:xfrm>
          <a:prstGeom prst="rect">
            <a:avLst/>
          </a:prstGeom>
        </p:spPr>
      </p:pic>
      <p:pic>
        <p:nvPicPr>
          <p:cNvPr id="2" name="Picture 1" descr="A qr code with a white background&#10;&#10;AI-generated content may be incorrect.">
            <a:extLst>
              <a:ext uri="{FF2B5EF4-FFF2-40B4-BE49-F238E27FC236}">
                <a16:creationId xmlns:a16="http://schemas.microsoft.com/office/drawing/2014/main" id="{6F565BC3-6652-D138-95B0-AAA5EC5E9AA9}"/>
              </a:ext>
            </a:extLst>
          </p:cNvPr>
          <p:cNvPicPr>
            <a:picLocks noChangeAspect="1"/>
          </p:cNvPicPr>
          <p:nvPr/>
        </p:nvPicPr>
        <p:blipFill>
          <a:blip r:embed="rId4"/>
          <a:stretch>
            <a:fillRect/>
          </a:stretch>
        </p:blipFill>
        <p:spPr>
          <a:xfrm>
            <a:off x="4675717" y="3362679"/>
            <a:ext cx="2157589" cy="2277532"/>
          </a:xfrm>
          <a:prstGeom prst="rect">
            <a:avLst/>
          </a:prstGeom>
        </p:spPr>
      </p:pic>
      <p:sp>
        <p:nvSpPr>
          <p:cNvPr id="5" name="TextBox 4">
            <a:extLst>
              <a:ext uri="{FF2B5EF4-FFF2-40B4-BE49-F238E27FC236}">
                <a16:creationId xmlns:a16="http://schemas.microsoft.com/office/drawing/2014/main" id="{C2037F52-731E-2FF9-5956-D4F3D19EA6C6}"/>
              </a:ext>
            </a:extLst>
          </p:cNvPr>
          <p:cNvSpPr txBox="1"/>
          <p:nvPr/>
        </p:nvSpPr>
        <p:spPr>
          <a:xfrm>
            <a:off x="335506" y="1717041"/>
            <a:ext cx="3157275"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Arial"/>
              </a:rPr>
              <a:t>Mrs Debbie Adams</a:t>
            </a:r>
          </a:p>
          <a:p>
            <a:r>
              <a:rPr lang="en-GB">
                <a:cs typeface="Arial"/>
              </a:rPr>
              <a:t>Assistant Vice Principal – Personal Development</a:t>
            </a:r>
          </a:p>
        </p:txBody>
      </p:sp>
      <p:sp>
        <p:nvSpPr>
          <p:cNvPr id="7" name="TextBox 6">
            <a:extLst>
              <a:ext uri="{FF2B5EF4-FFF2-40B4-BE49-F238E27FC236}">
                <a16:creationId xmlns:a16="http://schemas.microsoft.com/office/drawing/2014/main" id="{FC7BBF11-4BB1-A654-16FA-225B4EF6F43A}"/>
              </a:ext>
            </a:extLst>
          </p:cNvPr>
          <p:cNvSpPr txBox="1"/>
          <p:nvPr/>
        </p:nvSpPr>
        <p:spPr>
          <a:xfrm>
            <a:off x="4173728" y="1717041"/>
            <a:ext cx="3157275"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Arial"/>
              </a:rPr>
              <a:t>Mr Giorgio Rubbo</a:t>
            </a:r>
          </a:p>
          <a:p>
            <a:r>
              <a:rPr lang="en-GB">
                <a:cs typeface="Arial"/>
              </a:rPr>
              <a:t>Pastoral and Learning Lead for Year 11</a:t>
            </a:r>
          </a:p>
        </p:txBody>
      </p:sp>
      <p:sp>
        <p:nvSpPr>
          <p:cNvPr id="8" name="TextBox 7">
            <a:extLst>
              <a:ext uri="{FF2B5EF4-FFF2-40B4-BE49-F238E27FC236}">
                <a16:creationId xmlns:a16="http://schemas.microsoft.com/office/drawing/2014/main" id="{2D0E7162-4EC6-FF5C-281B-0D55ADA31553}"/>
              </a:ext>
            </a:extLst>
          </p:cNvPr>
          <p:cNvSpPr txBox="1"/>
          <p:nvPr/>
        </p:nvSpPr>
        <p:spPr>
          <a:xfrm>
            <a:off x="8147417" y="1717041"/>
            <a:ext cx="3157275"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Arial"/>
              </a:rPr>
              <a:t>Miss Katie Birks </a:t>
            </a:r>
          </a:p>
          <a:p>
            <a:r>
              <a:rPr lang="en-GB">
                <a:cs typeface="Arial"/>
              </a:rPr>
              <a:t>Learning and Progress Manager</a:t>
            </a:r>
          </a:p>
        </p:txBody>
      </p:sp>
      <p:sp>
        <p:nvSpPr>
          <p:cNvPr id="9" name="TextBox 8">
            <a:extLst>
              <a:ext uri="{FF2B5EF4-FFF2-40B4-BE49-F238E27FC236}">
                <a16:creationId xmlns:a16="http://schemas.microsoft.com/office/drawing/2014/main" id="{0FA76967-1327-2E1E-4F7D-49D3930F3F82}"/>
              </a:ext>
            </a:extLst>
          </p:cNvPr>
          <p:cNvSpPr txBox="1"/>
          <p:nvPr/>
        </p:nvSpPr>
        <p:spPr>
          <a:xfrm>
            <a:off x="6984661" y="4178019"/>
            <a:ext cx="458531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Arial"/>
              </a:rPr>
              <a:t>Contact us:</a:t>
            </a:r>
            <a:endParaRPr lang="en-US">
              <a:cs typeface="Arial"/>
            </a:endParaRPr>
          </a:p>
          <a:p>
            <a:r>
              <a:rPr lang="en-GB">
                <a:ea typeface="+mn-lt"/>
                <a:cs typeface="+mn-lt"/>
              </a:rPr>
              <a:t>aa-y11leadershipteam@astonacademy.org</a:t>
            </a:r>
            <a:endParaRPr lang="en-US">
              <a:cs typeface="Arial"/>
            </a:endParaRPr>
          </a:p>
        </p:txBody>
      </p:sp>
    </p:spTree>
    <p:extLst>
      <p:ext uri="{BB962C8B-B14F-4D97-AF65-F5344CB8AC3E}">
        <p14:creationId xmlns:p14="http://schemas.microsoft.com/office/powerpoint/2010/main" val="3948669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5" name="Google Shape;395;g27c77f0c450_0_55"/>
          <p:cNvSpPr txBox="1">
            <a:spLocks noGrp="1"/>
          </p:cNvSpPr>
          <p:nvPr>
            <p:ph type="title"/>
          </p:nvPr>
        </p:nvSpPr>
        <p:spPr>
          <a:xfrm>
            <a:off x="81350" y="-62297"/>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00"/>
              </a:buClr>
              <a:buSzPts val="4400"/>
              <a:buNone/>
            </a:pPr>
            <a:r>
              <a:rPr lang="en-US" sz="4800" b="1">
                <a:solidFill>
                  <a:srgbClr val="FFFF00"/>
                </a:solidFill>
                <a:latin typeface="Calibri" panose="020F0502020204030204" pitchFamily="34" charset="0"/>
                <a:cs typeface="Calibri" panose="020F0502020204030204" pitchFamily="34" charset="0"/>
              </a:rPr>
              <a:t>Period 6, Tutor and Enrichment</a:t>
            </a:r>
            <a:endParaRPr sz="4800" b="1">
              <a:solidFill>
                <a:srgbClr val="FFFF00"/>
              </a:solidFill>
              <a:latin typeface="Calibri" panose="020F0502020204030204" pitchFamily="34" charset="0"/>
              <a:ea typeface="Calibri"/>
              <a:cs typeface="Calibri" panose="020F0502020204030204" pitchFamily="34" charset="0"/>
              <a:sym typeface="Calibri"/>
            </a:endParaRPr>
          </a:p>
        </p:txBody>
      </p:sp>
      <p:sp>
        <p:nvSpPr>
          <p:cNvPr id="3" name="TextBox 2">
            <a:extLst>
              <a:ext uri="{FF2B5EF4-FFF2-40B4-BE49-F238E27FC236}">
                <a16:creationId xmlns:a16="http://schemas.microsoft.com/office/drawing/2014/main" id="{7B25A530-6B27-6E83-8B11-4BE4C83A4837}"/>
              </a:ext>
            </a:extLst>
          </p:cNvPr>
          <p:cNvSpPr txBox="1"/>
          <p:nvPr/>
        </p:nvSpPr>
        <p:spPr>
          <a:xfrm>
            <a:off x="144855" y="1494763"/>
            <a:ext cx="11977735" cy="4401205"/>
          </a:xfrm>
          <a:prstGeom prst="rect">
            <a:avLst/>
          </a:prstGeom>
          <a:noFill/>
        </p:spPr>
        <p:txBody>
          <a:bodyPr wrap="square" lIns="91440" tIns="45720" rIns="91440" bIns="45720" anchor="t">
            <a:spAutoFit/>
          </a:bodyPr>
          <a:lstStyle/>
          <a:p>
            <a:pPr marL="285750" indent="-285750">
              <a:buFont typeface="Arial" panose="020B0604020202020204" pitchFamily="34" charset="0"/>
              <a:buChar char="•"/>
            </a:pPr>
            <a:r>
              <a:rPr lang="en-GB" sz="2000" b="1">
                <a:latin typeface="Arial"/>
                <a:cs typeface="Arial"/>
              </a:rPr>
              <a:t>Supervised study is Tuesday and Thursday 3-4 in the sixth form common room </a:t>
            </a:r>
          </a:p>
          <a:p>
            <a:pPr marL="285750" indent="-285750">
              <a:buFont typeface="Arial" panose="020B0604020202020204" pitchFamily="34" charset="0"/>
              <a:buChar char="•"/>
            </a:pPr>
            <a:endParaRPr lang="en-GB" sz="2000" b="1">
              <a:latin typeface="Arial"/>
              <a:cs typeface="Arial"/>
            </a:endParaRPr>
          </a:p>
          <a:p>
            <a:pPr marL="285750" indent="-285750">
              <a:buFont typeface="Arial" panose="020B0604020202020204" pitchFamily="34" charset="0"/>
              <a:buChar char="•"/>
            </a:pPr>
            <a:r>
              <a:rPr lang="en-GB" sz="2000" b="1">
                <a:latin typeface="Arial"/>
                <a:cs typeface="Arial"/>
              </a:rPr>
              <a:t>Taught Period</a:t>
            </a:r>
            <a:r>
              <a:rPr lang="en-GB" sz="2000" b="1" i="0" u="none" strike="noStrike">
                <a:effectLst/>
                <a:latin typeface="Arial"/>
                <a:cs typeface="Arial"/>
              </a:rPr>
              <a:t> 6</a:t>
            </a:r>
            <a:r>
              <a:rPr lang="en-GB" sz="2000" b="0" i="0" u="none" strike="noStrike">
                <a:effectLst/>
                <a:latin typeface="Arial"/>
                <a:cs typeface="Arial"/>
              </a:rPr>
              <a:t> is free tuition</a:t>
            </a:r>
            <a:r>
              <a:rPr lang="en-GB" sz="2000">
                <a:latin typeface="Arial"/>
                <a:cs typeface="Arial"/>
              </a:rPr>
              <a:t> and will start after October Half Term</a:t>
            </a:r>
            <a:endParaRPr lang="en-GB" sz="2000" b="0" i="0" u="none" strike="noStrike">
              <a:effectLst/>
              <a:latin typeface="Arial" panose="020B0604020202020204" pitchFamily="34" charset="0"/>
              <a:cs typeface="Arial"/>
            </a:endParaRPr>
          </a:p>
          <a:p>
            <a:pPr marL="285750" indent="-285750">
              <a:buFont typeface="Arial" panose="020B0604020202020204" pitchFamily="34" charset="0"/>
              <a:buChar char="•"/>
            </a:pPr>
            <a:r>
              <a:rPr lang="en-GB" sz="2000">
                <a:latin typeface="Arial"/>
                <a:cs typeface="Arial"/>
              </a:rPr>
              <a:t>Additional, above and beyond the curriculum</a:t>
            </a:r>
          </a:p>
          <a:p>
            <a:pPr marL="285750" indent="-285750">
              <a:buFont typeface="Arial" panose="020B0604020202020204" pitchFamily="34" charset="0"/>
              <a:buChar char="•"/>
            </a:pPr>
            <a:r>
              <a:rPr lang="en-GB" sz="2000">
                <a:latin typeface="Arial"/>
                <a:cs typeface="Arial"/>
              </a:rPr>
              <a:t>Last year, students who attended P6 consistently achieved on average a quarter of a grade more than their counterparts who did not attend. This meant the difference in many cases between grades. </a:t>
            </a:r>
          </a:p>
          <a:p>
            <a:pPr marL="285750" indent="-285750">
              <a:buFont typeface="Arial" panose="020B0604020202020204" pitchFamily="34" charset="0"/>
              <a:buChar char="•"/>
            </a:pPr>
            <a:endParaRPr lang="en-GB" sz="2000">
              <a:solidFill>
                <a:schemeClr val="tx1"/>
              </a:solidFill>
              <a:latin typeface="Arial" panose="020B0604020202020204" pitchFamily="34" charset="0"/>
            </a:endParaRPr>
          </a:p>
          <a:p>
            <a:pPr marL="285750" indent="-285750">
              <a:buFont typeface="Arial" panose="020B0604020202020204" pitchFamily="34" charset="0"/>
              <a:buChar char="•"/>
            </a:pPr>
            <a:r>
              <a:rPr lang="en-GB" sz="2000" b="1">
                <a:latin typeface="Arial"/>
                <a:cs typeface="Arial"/>
              </a:rPr>
              <a:t>Tutor groups are based on Science attainment- this is to support academic progress in science and with application-based maths skills</a:t>
            </a:r>
            <a:endParaRPr lang="en-GB" sz="2000">
              <a:latin typeface="Arial"/>
              <a:cs typeface="Arial"/>
            </a:endParaRPr>
          </a:p>
          <a:p>
            <a:pPr marL="285750" indent="-285750">
              <a:buFont typeface="Arial" panose="020B0604020202020204" pitchFamily="34" charset="0"/>
              <a:buChar char="•"/>
            </a:pPr>
            <a:endParaRPr lang="en-GB" sz="2000">
              <a:solidFill>
                <a:schemeClr val="tx1"/>
              </a:solidFill>
              <a:latin typeface="Arial" panose="020B0604020202020204" pitchFamily="34" charset="0"/>
            </a:endParaRPr>
          </a:p>
          <a:p>
            <a:pPr marL="285750" indent="-285750">
              <a:buFont typeface="Arial" panose="020B0604020202020204" pitchFamily="34" charset="0"/>
              <a:buChar char="•"/>
            </a:pPr>
            <a:r>
              <a:rPr lang="en-GB" sz="2000" b="1">
                <a:latin typeface="Arial"/>
                <a:cs typeface="Arial"/>
              </a:rPr>
              <a:t>Enrichment activities </a:t>
            </a:r>
            <a:r>
              <a:rPr lang="en-GB" sz="2000">
                <a:latin typeface="Arial"/>
                <a:cs typeface="Arial"/>
              </a:rPr>
              <a:t>are just as important – we understand this in many cases clashes with P6</a:t>
            </a:r>
          </a:p>
          <a:p>
            <a:pPr marL="285750" indent="-285750">
              <a:buFont typeface="Arial" panose="020B0604020202020204" pitchFamily="34" charset="0"/>
              <a:buChar char="•"/>
            </a:pPr>
            <a:r>
              <a:rPr lang="en-GB" sz="2000">
                <a:latin typeface="Arial"/>
                <a:cs typeface="Arial"/>
              </a:rPr>
              <a:t>Healthy balance is needed</a:t>
            </a:r>
          </a:p>
          <a:p>
            <a:pPr marL="285750" indent="-285750">
              <a:buFont typeface="Arial" panose="020B0604020202020204" pitchFamily="34" charset="0"/>
              <a:buChar char="•"/>
            </a:pPr>
            <a:endParaRPr lang="en-GB" sz="2000">
              <a:solidFill>
                <a:schemeClr val="tx1"/>
              </a:solidFill>
              <a:latin typeface="Arial" panose="020B0604020202020204" pitchFamily="34" charset="0"/>
            </a:endParaRPr>
          </a:p>
          <a:p>
            <a:pPr marL="285750" indent="-285750">
              <a:buFont typeface="Arial" panose="020B0604020202020204" pitchFamily="34" charset="0"/>
              <a:buChar char="•"/>
            </a:pPr>
            <a:r>
              <a:rPr lang="en-GB" sz="2000" b="1">
                <a:latin typeface="Arial"/>
                <a:cs typeface="Arial"/>
              </a:rPr>
              <a:t>None of the above replaces or makes up for missed curriculum time– it enriches</a:t>
            </a:r>
            <a:r>
              <a:rPr lang="en-GB" sz="2000">
                <a:latin typeface="Arial"/>
                <a:cs typeface="Arial"/>
              </a:rPr>
              <a: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6BE2352-54F0-D3A1-E9FE-84C2DABD6703}"/>
              </a:ext>
            </a:extLst>
          </p:cNvPr>
          <p:cNvSpPr txBox="1"/>
          <p:nvPr/>
        </p:nvSpPr>
        <p:spPr>
          <a:xfrm>
            <a:off x="244443" y="92603"/>
            <a:ext cx="11280617" cy="830997"/>
          </a:xfrm>
          <a:prstGeom prst="rect">
            <a:avLst/>
          </a:prstGeom>
          <a:noFill/>
        </p:spPr>
        <p:txBody>
          <a:bodyPr wrap="square" lIns="91440" tIns="45720" rIns="91440" bIns="45720" anchor="t">
            <a:spAutoFit/>
          </a:bodyPr>
          <a:lstStyle/>
          <a:p>
            <a:r>
              <a:rPr lang="en-US" sz="4800" b="1">
                <a:solidFill>
                  <a:srgbClr val="FFFF00"/>
                </a:solidFill>
                <a:latin typeface="Calibri"/>
                <a:ea typeface="Calibri"/>
                <a:cs typeface="Calibri"/>
              </a:rPr>
              <a:t>GCSE Exams- Rules and Pitfalls</a:t>
            </a:r>
          </a:p>
        </p:txBody>
      </p:sp>
      <p:sp>
        <p:nvSpPr>
          <p:cNvPr id="2" name="TextBox 1">
            <a:extLst>
              <a:ext uri="{FF2B5EF4-FFF2-40B4-BE49-F238E27FC236}">
                <a16:creationId xmlns:a16="http://schemas.microsoft.com/office/drawing/2014/main" id="{D8FD6AE5-F824-D067-DFBB-129E32486F90}"/>
              </a:ext>
            </a:extLst>
          </p:cNvPr>
          <p:cNvSpPr txBox="1"/>
          <p:nvPr/>
        </p:nvSpPr>
        <p:spPr>
          <a:xfrm>
            <a:off x="459827" y="1537137"/>
            <a:ext cx="10786241"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cs typeface="Arial"/>
              </a:rPr>
              <a:t>All "smart" devices are banned from exams – wallets on desks</a:t>
            </a:r>
          </a:p>
          <a:p>
            <a:endParaRPr lang="en-GB" sz="1600">
              <a:cs typeface="Arial"/>
            </a:endParaRPr>
          </a:p>
          <a:p>
            <a:r>
              <a:rPr lang="en-GB" sz="2000">
                <a:cs typeface="Arial"/>
              </a:rPr>
              <a:t>Any communication with candidates is banned and must be reported to JCQ</a:t>
            </a:r>
          </a:p>
          <a:p>
            <a:endParaRPr lang="en-GB" sz="2000">
              <a:cs typeface="Arial"/>
            </a:endParaRPr>
          </a:p>
          <a:p>
            <a:r>
              <a:rPr lang="en-GB" sz="2000">
                <a:cs typeface="Arial"/>
              </a:rPr>
              <a:t>Exams are closed 30 minutes from the start time, late candidates cannot enter and will be awarded 0 marks</a:t>
            </a:r>
          </a:p>
          <a:p>
            <a:endParaRPr lang="en-GB" sz="2000">
              <a:cs typeface="Arial"/>
            </a:endParaRPr>
          </a:p>
          <a:p>
            <a:r>
              <a:rPr lang="en-GB" sz="2000">
                <a:cs typeface="Arial"/>
              </a:rPr>
              <a:t>Any adaptations to exams must be evidenced as students </a:t>
            </a:r>
            <a:r>
              <a:rPr lang="en-GB" sz="2000" b="1">
                <a:cs typeface="Arial"/>
              </a:rPr>
              <a:t>normal way of working</a:t>
            </a:r>
          </a:p>
          <a:p>
            <a:endParaRPr lang="en-GB" sz="2000">
              <a:cs typeface="Arial"/>
            </a:endParaRPr>
          </a:p>
          <a:p>
            <a:r>
              <a:rPr lang="en-GB" sz="2000">
                <a:cs typeface="Arial"/>
              </a:rPr>
              <a:t>Contingency days are only used if an exam is cancelled at a national level</a:t>
            </a:r>
          </a:p>
          <a:p>
            <a:endParaRPr lang="en-GB" sz="2000">
              <a:cs typeface="Arial"/>
            </a:endParaRPr>
          </a:p>
          <a:p>
            <a:r>
              <a:rPr lang="en-GB" sz="2000">
                <a:cs typeface="Arial"/>
              </a:rPr>
              <a:t>Missed exams are awarded 0 marks – special consideration requires significant medical evidence</a:t>
            </a:r>
          </a:p>
        </p:txBody>
      </p:sp>
    </p:spTree>
    <p:extLst>
      <p:ext uri="{BB962C8B-B14F-4D97-AF65-F5344CB8AC3E}">
        <p14:creationId xmlns:p14="http://schemas.microsoft.com/office/powerpoint/2010/main" val="38479503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6E8BC-7423-AC42-0393-060CFB3B2FA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95A9A42-04B2-7811-816A-41285773A8F4}"/>
              </a:ext>
            </a:extLst>
          </p:cNvPr>
          <p:cNvSpPr txBox="1"/>
          <p:nvPr/>
        </p:nvSpPr>
        <p:spPr>
          <a:xfrm>
            <a:off x="244443" y="92603"/>
            <a:ext cx="11280617" cy="830997"/>
          </a:xfrm>
          <a:prstGeom prst="rect">
            <a:avLst/>
          </a:prstGeom>
          <a:noFill/>
        </p:spPr>
        <p:txBody>
          <a:bodyPr wrap="square" lIns="91440" tIns="45720" rIns="91440" bIns="45720" anchor="t">
            <a:spAutoFit/>
          </a:bodyPr>
          <a:lstStyle/>
          <a:p>
            <a:r>
              <a:rPr lang="en-US" sz="4800" b="1">
                <a:solidFill>
                  <a:srgbClr val="FFFF00"/>
                </a:solidFill>
                <a:latin typeface="Calibri"/>
                <a:ea typeface="Calibri"/>
                <a:cs typeface="Calibri"/>
              </a:rPr>
              <a:t>Top Tips for Progress</a:t>
            </a:r>
          </a:p>
        </p:txBody>
      </p:sp>
      <p:sp>
        <p:nvSpPr>
          <p:cNvPr id="7" name="TextBox 6">
            <a:extLst>
              <a:ext uri="{FF2B5EF4-FFF2-40B4-BE49-F238E27FC236}">
                <a16:creationId xmlns:a16="http://schemas.microsoft.com/office/drawing/2014/main" id="{16BA0379-78F5-ED95-7A52-9EF3A6709CFC}"/>
              </a:ext>
            </a:extLst>
          </p:cNvPr>
          <p:cNvSpPr txBox="1"/>
          <p:nvPr/>
        </p:nvSpPr>
        <p:spPr>
          <a:xfrm>
            <a:off x="144855" y="1494763"/>
            <a:ext cx="11977735" cy="3970318"/>
          </a:xfrm>
          <a:prstGeom prst="rect">
            <a:avLst/>
          </a:prstGeom>
          <a:noFill/>
        </p:spPr>
        <p:txBody>
          <a:bodyPr wrap="square" lIns="91440" tIns="45720" rIns="91440" bIns="45720" anchor="t">
            <a:spAutoFit/>
          </a:bodyPr>
          <a:lstStyle/>
          <a:p>
            <a:r>
              <a:rPr lang="en-GB" sz="2800">
                <a:latin typeface="Arial"/>
                <a:cs typeface="Arial"/>
              </a:rPr>
              <a:t>Ensure that revision is "active" - passive note taking and reading notes doesn't have a measurable impact on attainment</a:t>
            </a:r>
            <a:endParaRPr lang="en-GB" sz="2800">
              <a:latin typeface="Arial" panose="020B0604020202020204" pitchFamily="34" charset="0"/>
              <a:cs typeface="Arial"/>
            </a:endParaRPr>
          </a:p>
          <a:p>
            <a:endParaRPr lang="en-GB" sz="2800">
              <a:latin typeface="Arial" panose="020B0604020202020204" pitchFamily="34" charset="0"/>
              <a:cs typeface="Arial"/>
            </a:endParaRPr>
          </a:p>
          <a:p>
            <a:r>
              <a:rPr lang="en-GB" sz="2800">
                <a:latin typeface="Arial"/>
                <a:cs typeface="Arial"/>
              </a:rPr>
              <a:t>Encourage students to create and stick to a revision timetable </a:t>
            </a:r>
            <a:endParaRPr lang="en-GB" sz="2800">
              <a:latin typeface="Arial" panose="020B0604020202020204" pitchFamily="34" charset="0"/>
              <a:cs typeface="Arial"/>
            </a:endParaRPr>
          </a:p>
          <a:p>
            <a:endParaRPr lang="en-GB" sz="2800">
              <a:latin typeface="Arial" panose="020B0604020202020204" pitchFamily="34" charset="0"/>
              <a:cs typeface="Arial"/>
            </a:endParaRPr>
          </a:p>
          <a:p>
            <a:r>
              <a:rPr lang="en-GB" sz="2800">
                <a:latin typeface="Arial"/>
                <a:cs typeface="Arial"/>
              </a:rPr>
              <a:t>Ensure that the revision environment is calm and effective</a:t>
            </a:r>
            <a:endParaRPr lang="en-GB" sz="2800">
              <a:latin typeface="Arial" panose="020B0604020202020204" pitchFamily="34" charset="0"/>
              <a:cs typeface="Arial"/>
            </a:endParaRPr>
          </a:p>
          <a:p>
            <a:endParaRPr lang="en-GB" sz="2800">
              <a:latin typeface="Arial" panose="020B0604020202020204" pitchFamily="34" charset="0"/>
              <a:cs typeface="Arial"/>
            </a:endParaRPr>
          </a:p>
          <a:p>
            <a:r>
              <a:rPr lang="en-GB" sz="2800">
                <a:latin typeface="Arial"/>
                <a:cs typeface="Arial"/>
              </a:rPr>
              <a:t>Breakfast and healthy snacks during exam season are vital</a:t>
            </a:r>
            <a:endParaRPr lang="en-GB" sz="2800">
              <a:latin typeface="Arial" panose="020B0604020202020204" pitchFamily="34" charset="0"/>
              <a:cs typeface="Arial"/>
            </a:endParaRPr>
          </a:p>
          <a:p>
            <a:endParaRPr lang="en-GB" sz="2800">
              <a:latin typeface="Arial" panose="020B0604020202020204" pitchFamily="34" charset="0"/>
              <a:cs typeface="Arial"/>
            </a:endParaRPr>
          </a:p>
        </p:txBody>
      </p:sp>
    </p:spTree>
    <p:extLst>
      <p:ext uri="{BB962C8B-B14F-4D97-AF65-F5344CB8AC3E}">
        <p14:creationId xmlns:p14="http://schemas.microsoft.com/office/powerpoint/2010/main" val="29384859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40EFFB-AB7C-3D20-9279-55464BE10DB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3006E22A-B52A-EFCC-1804-B0B6F131C3E2}"/>
              </a:ext>
            </a:extLst>
          </p:cNvPr>
          <p:cNvSpPr txBox="1"/>
          <p:nvPr/>
        </p:nvSpPr>
        <p:spPr>
          <a:xfrm>
            <a:off x="244443" y="92603"/>
            <a:ext cx="11280617" cy="830997"/>
          </a:xfrm>
          <a:prstGeom prst="rect">
            <a:avLst/>
          </a:prstGeom>
          <a:noFill/>
        </p:spPr>
        <p:txBody>
          <a:bodyPr wrap="square" lIns="91440" tIns="45720" rIns="91440" bIns="45720" anchor="t">
            <a:spAutoFit/>
          </a:bodyPr>
          <a:lstStyle/>
          <a:p>
            <a:r>
              <a:rPr lang="en-US" sz="4800" b="1">
                <a:solidFill>
                  <a:srgbClr val="FFFF00"/>
                </a:solidFill>
                <a:latin typeface="Calibri"/>
                <a:ea typeface="Calibri"/>
                <a:cs typeface="Calibri"/>
              </a:rPr>
              <a:t>Prom</a:t>
            </a:r>
          </a:p>
        </p:txBody>
      </p:sp>
      <p:sp>
        <p:nvSpPr>
          <p:cNvPr id="7" name="TextBox 6">
            <a:extLst>
              <a:ext uri="{FF2B5EF4-FFF2-40B4-BE49-F238E27FC236}">
                <a16:creationId xmlns:a16="http://schemas.microsoft.com/office/drawing/2014/main" id="{58C16932-EAF5-7D1C-5871-C2346A725A18}"/>
              </a:ext>
            </a:extLst>
          </p:cNvPr>
          <p:cNvSpPr txBox="1"/>
          <p:nvPr/>
        </p:nvSpPr>
        <p:spPr>
          <a:xfrm>
            <a:off x="144855" y="1494763"/>
            <a:ext cx="6700180" cy="1815882"/>
          </a:xfrm>
          <a:prstGeom prst="rect">
            <a:avLst/>
          </a:prstGeom>
          <a:noFill/>
        </p:spPr>
        <p:txBody>
          <a:bodyPr wrap="square" lIns="91440" tIns="45720" rIns="91440" bIns="45720" anchor="t">
            <a:spAutoFit/>
          </a:bodyPr>
          <a:lstStyle/>
          <a:p>
            <a:r>
              <a:rPr lang="en-GB" sz="2800">
                <a:latin typeface="Arial"/>
                <a:cs typeface="Arial"/>
              </a:rPr>
              <a:t>9th of July 2026</a:t>
            </a:r>
            <a:endParaRPr lang="en-US"/>
          </a:p>
          <a:p>
            <a:r>
              <a:rPr lang="en-GB" sz="2800">
                <a:latin typeface="Arial"/>
                <a:cs typeface="Arial"/>
              </a:rPr>
              <a:t>Magna Science and Adventure Centre</a:t>
            </a:r>
            <a:endParaRPr lang="en-GB" sz="2800">
              <a:latin typeface="Arial" panose="020B0604020202020204" pitchFamily="34" charset="0"/>
              <a:cs typeface="Arial"/>
            </a:endParaRPr>
          </a:p>
          <a:p>
            <a:endParaRPr lang="en-GB" sz="2800">
              <a:latin typeface="Arial" panose="020B0604020202020204" pitchFamily="34" charset="0"/>
              <a:cs typeface="Arial"/>
            </a:endParaRPr>
          </a:p>
          <a:p>
            <a:endParaRPr lang="en-GB" sz="2800">
              <a:latin typeface="Arial" panose="020B0604020202020204" pitchFamily="34" charset="0"/>
              <a:cs typeface="Arial"/>
            </a:endParaRPr>
          </a:p>
        </p:txBody>
      </p:sp>
      <p:pic>
        <p:nvPicPr>
          <p:cNvPr id="2" name="Picture 1" descr="A group of people in a room with colorful lights&#10;&#10;AI-generated content may be incorrect.">
            <a:extLst>
              <a:ext uri="{FF2B5EF4-FFF2-40B4-BE49-F238E27FC236}">
                <a16:creationId xmlns:a16="http://schemas.microsoft.com/office/drawing/2014/main" id="{D75B12FF-B2F8-D924-3E22-FB18C739AD7E}"/>
              </a:ext>
            </a:extLst>
          </p:cNvPr>
          <p:cNvPicPr>
            <a:picLocks noChangeAspect="1"/>
          </p:cNvPicPr>
          <p:nvPr/>
        </p:nvPicPr>
        <p:blipFill>
          <a:blip r:embed="rId2"/>
          <a:stretch>
            <a:fillRect/>
          </a:stretch>
        </p:blipFill>
        <p:spPr>
          <a:xfrm>
            <a:off x="7785277" y="1411111"/>
            <a:ext cx="2677937" cy="4775200"/>
          </a:xfrm>
          <a:prstGeom prst="rect">
            <a:avLst/>
          </a:prstGeom>
        </p:spPr>
      </p:pic>
    </p:spTree>
    <p:extLst>
      <p:ext uri="{BB962C8B-B14F-4D97-AF65-F5344CB8AC3E}">
        <p14:creationId xmlns:p14="http://schemas.microsoft.com/office/powerpoint/2010/main" val="9990807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A7667-9FF2-3136-3ABB-9B184AC1F6A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D20538D-69A3-AA48-E2E4-5C33CB245D4E}"/>
              </a:ext>
            </a:extLst>
          </p:cNvPr>
          <p:cNvSpPr txBox="1"/>
          <p:nvPr/>
        </p:nvSpPr>
        <p:spPr>
          <a:xfrm>
            <a:off x="244443" y="92603"/>
            <a:ext cx="11280617" cy="830997"/>
          </a:xfrm>
          <a:prstGeom prst="rect">
            <a:avLst/>
          </a:prstGeom>
          <a:noFill/>
        </p:spPr>
        <p:txBody>
          <a:bodyPr wrap="square" lIns="91440" tIns="45720" rIns="91440" bIns="45720" anchor="t">
            <a:spAutoFit/>
          </a:bodyPr>
          <a:lstStyle/>
          <a:p>
            <a:r>
              <a:rPr lang="en-US" sz="4800" b="1">
                <a:solidFill>
                  <a:srgbClr val="FFFF00"/>
                </a:solidFill>
                <a:latin typeface="Calibri"/>
                <a:ea typeface="Calibri"/>
                <a:cs typeface="Calibri"/>
              </a:rPr>
              <a:t>Pathway to Prom- </a:t>
            </a:r>
          </a:p>
        </p:txBody>
      </p:sp>
      <p:sp>
        <p:nvSpPr>
          <p:cNvPr id="7" name="TextBox 6">
            <a:extLst>
              <a:ext uri="{FF2B5EF4-FFF2-40B4-BE49-F238E27FC236}">
                <a16:creationId xmlns:a16="http://schemas.microsoft.com/office/drawing/2014/main" id="{20825935-0732-2EE4-FCA0-2D3B7D32963C}"/>
              </a:ext>
            </a:extLst>
          </p:cNvPr>
          <p:cNvSpPr txBox="1"/>
          <p:nvPr/>
        </p:nvSpPr>
        <p:spPr>
          <a:xfrm>
            <a:off x="144855" y="1494763"/>
            <a:ext cx="11977735" cy="3970318"/>
          </a:xfrm>
          <a:prstGeom prst="rect">
            <a:avLst/>
          </a:prstGeom>
          <a:noFill/>
        </p:spPr>
        <p:txBody>
          <a:bodyPr wrap="square" lIns="91440" tIns="45720" rIns="91440" bIns="45720" anchor="t">
            <a:spAutoFit/>
          </a:bodyPr>
          <a:lstStyle/>
          <a:p>
            <a:pPr marL="285750" indent="-285750">
              <a:buFont typeface="Arial" panose="020B0604020202020204" pitchFamily="34" charset="0"/>
              <a:buChar char="•"/>
            </a:pPr>
            <a:r>
              <a:rPr lang="en-GB" sz="2800">
                <a:latin typeface="Arial"/>
                <a:cs typeface="Arial"/>
              </a:rPr>
              <a:t>Invitation to the prom is subject to overall attendance to school, attendance to lessons and behaviour.</a:t>
            </a:r>
          </a:p>
          <a:p>
            <a:endParaRPr lang="en-GB" sz="2800">
              <a:solidFill>
                <a:schemeClr val="tx1"/>
              </a:solidFill>
              <a:latin typeface="Arial" panose="020B0604020202020204" pitchFamily="34" charset="0"/>
            </a:endParaRPr>
          </a:p>
          <a:p>
            <a:pPr marL="285750" indent="-285750">
              <a:buFont typeface="Arial" panose="020B0604020202020204" pitchFamily="34" charset="0"/>
              <a:buChar char="•"/>
            </a:pPr>
            <a:r>
              <a:rPr lang="en-GB" sz="2800">
                <a:latin typeface="Arial"/>
                <a:cs typeface="Arial"/>
              </a:rPr>
              <a:t>After half term, your child will either receive an invitation to Prom or a Prom contract. </a:t>
            </a:r>
          </a:p>
          <a:p>
            <a:pPr marL="285750" indent="-285750">
              <a:buFont typeface="Arial" panose="020B0604020202020204" pitchFamily="34" charset="0"/>
              <a:buChar char="•"/>
            </a:pPr>
            <a:endParaRPr lang="en-GB" sz="2800">
              <a:solidFill>
                <a:schemeClr val="tx1"/>
              </a:solidFill>
              <a:latin typeface="Arial" panose="020B0604020202020204" pitchFamily="34" charset="0"/>
            </a:endParaRPr>
          </a:p>
          <a:p>
            <a:pPr marL="285750" indent="-285750">
              <a:buFont typeface="Arial" panose="020B0604020202020204" pitchFamily="34" charset="0"/>
              <a:buChar char="•"/>
            </a:pPr>
            <a:r>
              <a:rPr lang="en-GB" sz="2800">
                <a:latin typeface="Arial"/>
                <a:cs typeface="Arial"/>
              </a:rPr>
              <a:t>Prom contracts are reviewed every half term.  </a:t>
            </a:r>
          </a:p>
          <a:p>
            <a:endParaRPr lang="en-GB" sz="2800">
              <a:solidFill>
                <a:schemeClr val="tx1"/>
              </a:solidFill>
              <a:latin typeface="Arial" panose="020B0604020202020204" pitchFamily="34" charset="0"/>
            </a:endParaRPr>
          </a:p>
          <a:p>
            <a:pPr marL="285750" indent="-285750">
              <a:buFont typeface="Arial" panose="020B0604020202020204" pitchFamily="34" charset="0"/>
              <a:buChar char="•"/>
            </a:pPr>
            <a:r>
              <a:rPr lang="en-GB" sz="2800">
                <a:latin typeface="Arial"/>
                <a:cs typeface="Arial"/>
              </a:rPr>
              <a:t>Letters home will be sent after half term with the full information. </a:t>
            </a:r>
          </a:p>
        </p:txBody>
      </p:sp>
    </p:spTree>
    <p:extLst>
      <p:ext uri="{BB962C8B-B14F-4D97-AF65-F5344CB8AC3E}">
        <p14:creationId xmlns:p14="http://schemas.microsoft.com/office/powerpoint/2010/main" val="22021824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CC4AB-F6AC-5388-874C-2C0A903F1EA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A7EC024-C206-BB24-C510-3688AA132BC5}"/>
              </a:ext>
            </a:extLst>
          </p:cNvPr>
          <p:cNvSpPr txBox="1"/>
          <p:nvPr/>
        </p:nvSpPr>
        <p:spPr>
          <a:xfrm>
            <a:off x="244443" y="92603"/>
            <a:ext cx="11280617" cy="830997"/>
          </a:xfrm>
          <a:prstGeom prst="rect">
            <a:avLst/>
          </a:prstGeom>
          <a:noFill/>
        </p:spPr>
        <p:txBody>
          <a:bodyPr wrap="square" lIns="91440" tIns="45720" rIns="91440" bIns="45720" anchor="t">
            <a:spAutoFit/>
          </a:bodyPr>
          <a:lstStyle/>
          <a:p>
            <a:r>
              <a:rPr lang="en-US" sz="4800" b="1">
                <a:solidFill>
                  <a:srgbClr val="FFFF00"/>
                </a:solidFill>
                <a:latin typeface="Calibri"/>
                <a:ea typeface="Calibri"/>
                <a:cs typeface="Calibri"/>
              </a:rPr>
              <a:t>Pathway to Prom-Requirements</a:t>
            </a:r>
          </a:p>
        </p:txBody>
      </p:sp>
      <p:sp>
        <p:nvSpPr>
          <p:cNvPr id="7" name="TextBox 6">
            <a:extLst>
              <a:ext uri="{FF2B5EF4-FFF2-40B4-BE49-F238E27FC236}">
                <a16:creationId xmlns:a16="http://schemas.microsoft.com/office/drawing/2014/main" id="{B20CBB5C-3298-4A1C-326E-80EA8DB305CC}"/>
              </a:ext>
            </a:extLst>
          </p:cNvPr>
          <p:cNvSpPr txBox="1"/>
          <p:nvPr/>
        </p:nvSpPr>
        <p:spPr>
          <a:xfrm>
            <a:off x="144855" y="1494763"/>
            <a:ext cx="11977735" cy="4154984"/>
          </a:xfrm>
          <a:prstGeom prst="rect">
            <a:avLst/>
          </a:prstGeom>
          <a:noFill/>
        </p:spPr>
        <p:txBody>
          <a:bodyPr wrap="square" lIns="91440" tIns="45720" rIns="91440" bIns="45720" anchor="t">
            <a:spAutoFit/>
          </a:bodyPr>
          <a:lstStyle/>
          <a:p>
            <a:pPr marL="285750" indent="-285750">
              <a:buFont typeface="Arial" panose="020B0604020202020204" pitchFamily="34" charset="0"/>
              <a:buChar char="•"/>
            </a:pPr>
            <a:r>
              <a:rPr lang="en-GB" sz="2400">
                <a:latin typeface="Arial"/>
                <a:cs typeface="Arial"/>
              </a:rPr>
              <a:t>95% Attendance (80% chance of passing English and Maths)*</a:t>
            </a:r>
          </a:p>
          <a:p>
            <a:pPr marL="285750" indent="-285750">
              <a:buFont typeface="Arial" panose="020B0604020202020204" pitchFamily="34" charset="0"/>
              <a:buChar char="•"/>
            </a:pPr>
            <a:r>
              <a:rPr lang="en-GB" sz="2400">
                <a:cs typeface="Arial"/>
              </a:rPr>
              <a:t>90% Positive behaviour (Positive engagement = greater progress and less disruption for all)</a:t>
            </a:r>
          </a:p>
          <a:p>
            <a:pPr marL="285750" indent="-285750">
              <a:buFont typeface="Arial" panose="020B0604020202020204" pitchFamily="34" charset="0"/>
              <a:buChar char="•"/>
            </a:pPr>
            <a:r>
              <a:rPr lang="en-GB" sz="2400">
                <a:cs typeface="Arial"/>
              </a:rPr>
              <a:t>Less than 15 minutes of late per half term *</a:t>
            </a:r>
          </a:p>
          <a:p>
            <a:pPr marL="285750" indent="-285750">
              <a:buFont typeface="Arial" panose="020B0604020202020204" pitchFamily="34" charset="0"/>
              <a:buChar char="•"/>
            </a:pPr>
            <a:r>
              <a:rPr lang="en-GB" sz="2400">
                <a:cs typeface="Arial"/>
              </a:rPr>
              <a:t>No suspensions from school </a:t>
            </a:r>
          </a:p>
          <a:p>
            <a:pPr marL="285750" indent="-285750">
              <a:buFont typeface="Arial" panose="020B0604020202020204" pitchFamily="34" charset="0"/>
              <a:buChar char="•"/>
            </a:pPr>
            <a:endParaRPr lang="en-GB" sz="2400">
              <a:cs typeface="Arial"/>
            </a:endParaRPr>
          </a:p>
          <a:p>
            <a:pPr marL="285750" indent="-285750">
              <a:buFont typeface="Arial" panose="020B0604020202020204" pitchFamily="34" charset="0"/>
              <a:buChar char="•"/>
            </a:pPr>
            <a:endParaRPr lang="en-GB" sz="2400">
              <a:cs typeface="Arial"/>
            </a:endParaRPr>
          </a:p>
          <a:p>
            <a:pPr marL="285750" indent="-285750">
              <a:buFont typeface="Arial" panose="020B0604020202020204" pitchFamily="34" charset="0"/>
              <a:buChar char="•"/>
            </a:pPr>
            <a:r>
              <a:rPr lang="en-GB" sz="2400">
                <a:cs typeface="Arial"/>
              </a:rPr>
              <a:t>*Lateness to school/ Absence due to medical appointments is excused from this, appointment evidence must be provided in line with LA attendance guidelines</a:t>
            </a:r>
          </a:p>
          <a:p>
            <a:pPr marL="285750" indent="-285750">
              <a:buFont typeface="Arial" panose="020B0604020202020204" pitchFamily="34" charset="0"/>
              <a:buChar char="•"/>
            </a:pPr>
            <a:r>
              <a:rPr lang="en-GB" sz="2400">
                <a:cs typeface="Arial"/>
              </a:rPr>
              <a:t>We reserve the right to withdraw tickets once issued due for incidents of extreme or severe behaviour </a:t>
            </a:r>
          </a:p>
        </p:txBody>
      </p:sp>
    </p:spTree>
    <p:extLst>
      <p:ext uri="{BB962C8B-B14F-4D97-AF65-F5344CB8AC3E}">
        <p14:creationId xmlns:p14="http://schemas.microsoft.com/office/powerpoint/2010/main" val="41296706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CAF2F-3F5B-2C3E-E770-EDCC5D7D55F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8B10BAD-AA41-821C-B6B5-8486E05FD443}"/>
              </a:ext>
            </a:extLst>
          </p:cNvPr>
          <p:cNvSpPr txBox="1"/>
          <p:nvPr/>
        </p:nvSpPr>
        <p:spPr>
          <a:xfrm>
            <a:off x="244443" y="92603"/>
            <a:ext cx="11280617" cy="830997"/>
          </a:xfrm>
          <a:prstGeom prst="rect">
            <a:avLst/>
          </a:prstGeom>
          <a:noFill/>
        </p:spPr>
        <p:txBody>
          <a:bodyPr wrap="square" lIns="91440" tIns="45720" rIns="91440" bIns="45720" anchor="t">
            <a:spAutoFit/>
          </a:bodyPr>
          <a:lstStyle/>
          <a:p>
            <a:r>
              <a:rPr lang="en-US" sz="4800" b="1">
                <a:solidFill>
                  <a:srgbClr val="FFFF00"/>
                </a:solidFill>
                <a:latin typeface="Calibri"/>
                <a:ea typeface="Calibri"/>
                <a:cs typeface="Calibri"/>
              </a:rPr>
              <a:t>Your questions</a:t>
            </a:r>
          </a:p>
        </p:txBody>
      </p:sp>
      <p:sp>
        <p:nvSpPr>
          <p:cNvPr id="2" name="TextBox 1">
            <a:extLst>
              <a:ext uri="{FF2B5EF4-FFF2-40B4-BE49-F238E27FC236}">
                <a16:creationId xmlns:a16="http://schemas.microsoft.com/office/drawing/2014/main" id="{8A094F31-B530-BE47-3D24-6B43741B5E05}"/>
              </a:ext>
            </a:extLst>
          </p:cNvPr>
          <p:cNvSpPr txBox="1"/>
          <p:nvPr/>
        </p:nvSpPr>
        <p:spPr>
          <a:xfrm>
            <a:off x="480848" y="1492468"/>
            <a:ext cx="4109544" cy="923330"/>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202124"/>
                </a:solidFill>
                <a:latin typeface="Roboto"/>
                <a:ea typeface="Roboto"/>
                <a:cs typeface="Roboto"/>
              </a:rPr>
              <a:t>Are there additional lessons available for certain subjects so children can have more support?</a:t>
            </a:r>
            <a:endParaRPr lang="en-US" dirty="0"/>
          </a:p>
        </p:txBody>
      </p:sp>
      <p:sp>
        <p:nvSpPr>
          <p:cNvPr id="4" name="TextBox 3">
            <a:extLst>
              <a:ext uri="{FF2B5EF4-FFF2-40B4-BE49-F238E27FC236}">
                <a16:creationId xmlns:a16="http://schemas.microsoft.com/office/drawing/2014/main" id="{0E615BCB-179B-C974-4D3B-FAB9CEBBF7FD}"/>
              </a:ext>
            </a:extLst>
          </p:cNvPr>
          <p:cNvSpPr txBox="1"/>
          <p:nvPr/>
        </p:nvSpPr>
        <p:spPr>
          <a:xfrm>
            <a:off x="6096000" y="1667127"/>
            <a:ext cx="4109544" cy="369332"/>
          </a:xfrm>
          <a:prstGeom prst="rect">
            <a:avLst/>
          </a:prstGeom>
          <a:solidFill>
            <a:srgbClr val="FFFF0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Yes- P6 starts after October half term</a:t>
            </a:r>
            <a:endParaRPr lang="en-GB" dirty="0"/>
          </a:p>
        </p:txBody>
      </p:sp>
      <p:sp>
        <p:nvSpPr>
          <p:cNvPr id="5" name="TextBox 4">
            <a:extLst>
              <a:ext uri="{FF2B5EF4-FFF2-40B4-BE49-F238E27FC236}">
                <a16:creationId xmlns:a16="http://schemas.microsoft.com/office/drawing/2014/main" id="{CBEA070F-57BB-363B-6296-41FC3CF00DE3}"/>
              </a:ext>
            </a:extLst>
          </p:cNvPr>
          <p:cNvSpPr txBox="1"/>
          <p:nvPr/>
        </p:nvSpPr>
        <p:spPr>
          <a:xfrm>
            <a:off x="480848" y="2779986"/>
            <a:ext cx="4411717" cy="1200329"/>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202124"/>
                </a:solidFill>
                <a:latin typeface="Roboto"/>
                <a:ea typeface="Roboto"/>
                <a:cs typeface="Roboto"/>
              </a:rPr>
              <a:t>Why have some of the teachers changed from Y10 to Y11. Surely keeping the same teacher would be better for the students education?</a:t>
            </a:r>
            <a:endParaRPr lang="en-US" dirty="0"/>
          </a:p>
        </p:txBody>
      </p:sp>
      <p:sp>
        <p:nvSpPr>
          <p:cNvPr id="8" name="TextBox 7">
            <a:extLst>
              <a:ext uri="{FF2B5EF4-FFF2-40B4-BE49-F238E27FC236}">
                <a16:creationId xmlns:a16="http://schemas.microsoft.com/office/drawing/2014/main" id="{0D2CAA3F-FFC1-65DE-C3B9-47DF826270EF}"/>
              </a:ext>
            </a:extLst>
          </p:cNvPr>
          <p:cNvSpPr txBox="1"/>
          <p:nvPr/>
        </p:nvSpPr>
        <p:spPr>
          <a:xfrm>
            <a:off x="5602015" y="2779985"/>
            <a:ext cx="6109137" cy="1200329"/>
          </a:xfrm>
          <a:prstGeom prst="rect">
            <a:avLst/>
          </a:prstGeom>
          <a:solidFill>
            <a:srgbClr val="FFFF0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Timetabling, staff changes and flexible working means that some groups or staff have changed. Y11 are timetabled first, so Heads of Faculty can place the most appropriate staff member on each group</a:t>
            </a:r>
          </a:p>
        </p:txBody>
      </p:sp>
      <p:sp>
        <p:nvSpPr>
          <p:cNvPr id="9" name="TextBox 8">
            <a:extLst>
              <a:ext uri="{FF2B5EF4-FFF2-40B4-BE49-F238E27FC236}">
                <a16:creationId xmlns:a16="http://schemas.microsoft.com/office/drawing/2014/main" id="{207ADA78-126F-9C17-6499-39032041B42F}"/>
              </a:ext>
            </a:extLst>
          </p:cNvPr>
          <p:cNvSpPr txBox="1"/>
          <p:nvPr/>
        </p:nvSpPr>
        <p:spPr>
          <a:xfrm>
            <a:off x="480848" y="4395952"/>
            <a:ext cx="4411716" cy="923330"/>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202124"/>
                </a:solidFill>
                <a:latin typeface="Roboto"/>
                <a:ea typeface="Roboto"/>
                <a:cs typeface="Roboto"/>
              </a:rPr>
              <a:t>When do they get an exam timetable? Do you offer revision classes and show them ways to revise?</a:t>
            </a:r>
            <a:endParaRPr lang="en-US" dirty="0"/>
          </a:p>
        </p:txBody>
      </p:sp>
      <p:sp>
        <p:nvSpPr>
          <p:cNvPr id="10" name="TextBox 9">
            <a:extLst>
              <a:ext uri="{FF2B5EF4-FFF2-40B4-BE49-F238E27FC236}">
                <a16:creationId xmlns:a16="http://schemas.microsoft.com/office/drawing/2014/main" id="{8B140738-EF1C-F17B-9CAA-F54F74A37DB5}"/>
              </a:ext>
            </a:extLst>
          </p:cNvPr>
          <p:cNvSpPr txBox="1"/>
          <p:nvPr/>
        </p:nvSpPr>
        <p:spPr>
          <a:xfrm>
            <a:off x="5602015" y="4395952"/>
            <a:ext cx="6109137" cy="1477328"/>
          </a:xfrm>
          <a:prstGeom prst="rect">
            <a:avLst/>
          </a:prstGeom>
          <a:solidFill>
            <a:srgbClr val="FFFF0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Once JCQ publishes a final exam timetable, and we have confirmed all entries the exams team prepare the final exam timetables. This is usually around the end of </a:t>
            </a:r>
            <a:r>
              <a:rPr lang="en-GB" dirty="0" err="1">
                <a:cs typeface="Arial"/>
              </a:rPr>
              <a:t>april</a:t>
            </a:r>
            <a:r>
              <a:rPr lang="en-GB" dirty="0">
                <a:cs typeface="Arial"/>
              </a:rPr>
              <a:t>. P6 independent study and tutor will cover revision strategies</a:t>
            </a:r>
          </a:p>
        </p:txBody>
      </p:sp>
    </p:spTree>
    <p:extLst>
      <p:ext uri="{BB962C8B-B14F-4D97-AF65-F5344CB8AC3E}">
        <p14:creationId xmlns:p14="http://schemas.microsoft.com/office/powerpoint/2010/main" val="191430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8" grpId="0" animBg="1"/>
      <p:bldP spid="9"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8A715-4A65-9A4B-0C1B-AC0B5A0D30A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49B7D23-0AF8-2D08-AF51-9B7CA27B5AFC}"/>
              </a:ext>
            </a:extLst>
          </p:cNvPr>
          <p:cNvSpPr txBox="1"/>
          <p:nvPr/>
        </p:nvSpPr>
        <p:spPr>
          <a:xfrm>
            <a:off x="244443" y="92603"/>
            <a:ext cx="11280617" cy="830997"/>
          </a:xfrm>
          <a:prstGeom prst="rect">
            <a:avLst/>
          </a:prstGeom>
          <a:noFill/>
        </p:spPr>
        <p:txBody>
          <a:bodyPr wrap="square" lIns="91440" tIns="45720" rIns="91440" bIns="45720" anchor="t">
            <a:spAutoFit/>
          </a:bodyPr>
          <a:lstStyle/>
          <a:p>
            <a:r>
              <a:rPr lang="en-US" sz="4800" b="1">
                <a:solidFill>
                  <a:srgbClr val="FFFF00"/>
                </a:solidFill>
                <a:latin typeface="Calibri"/>
                <a:ea typeface="Calibri"/>
                <a:cs typeface="Calibri"/>
              </a:rPr>
              <a:t>Your questions</a:t>
            </a:r>
          </a:p>
        </p:txBody>
      </p:sp>
      <p:sp>
        <p:nvSpPr>
          <p:cNvPr id="2" name="TextBox 1">
            <a:extLst>
              <a:ext uri="{FF2B5EF4-FFF2-40B4-BE49-F238E27FC236}">
                <a16:creationId xmlns:a16="http://schemas.microsoft.com/office/drawing/2014/main" id="{3BB4E0ED-F1EE-1195-4470-4EA68E282920}"/>
              </a:ext>
            </a:extLst>
          </p:cNvPr>
          <p:cNvSpPr txBox="1"/>
          <p:nvPr/>
        </p:nvSpPr>
        <p:spPr>
          <a:xfrm>
            <a:off x="480848" y="1492468"/>
            <a:ext cx="4109544" cy="646331"/>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202124"/>
                </a:solidFill>
                <a:latin typeface="Roboto"/>
                <a:ea typeface="Roboto"/>
                <a:cs typeface="Roboto"/>
              </a:rPr>
              <a:t>Will previous exam papers be shared to assist with revision at home?</a:t>
            </a:r>
            <a:endParaRPr lang="en-US" dirty="0"/>
          </a:p>
        </p:txBody>
      </p:sp>
      <p:sp>
        <p:nvSpPr>
          <p:cNvPr id="4" name="TextBox 3">
            <a:extLst>
              <a:ext uri="{FF2B5EF4-FFF2-40B4-BE49-F238E27FC236}">
                <a16:creationId xmlns:a16="http://schemas.microsoft.com/office/drawing/2014/main" id="{E455A066-DD5E-922F-0237-82CCADE650EC}"/>
              </a:ext>
            </a:extLst>
          </p:cNvPr>
          <p:cNvSpPr txBox="1"/>
          <p:nvPr/>
        </p:nvSpPr>
        <p:spPr>
          <a:xfrm>
            <a:off x="5884751" y="1607926"/>
            <a:ext cx="5522197" cy="369332"/>
          </a:xfrm>
          <a:prstGeom prst="rect">
            <a:avLst/>
          </a:prstGeom>
          <a:solidFill>
            <a:srgbClr val="FFFF0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Past papers are available on exam board websites</a:t>
            </a:r>
          </a:p>
        </p:txBody>
      </p:sp>
      <p:sp>
        <p:nvSpPr>
          <p:cNvPr id="5" name="TextBox 4">
            <a:extLst>
              <a:ext uri="{FF2B5EF4-FFF2-40B4-BE49-F238E27FC236}">
                <a16:creationId xmlns:a16="http://schemas.microsoft.com/office/drawing/2014/main" id="{8DED6AE4-2D35-3EDE-8571-AF259F34972A}"/>
              </a:ext>
            </a:extLst>
          </p:cNvPr>
          <p:cNvSpPr txBox="1"/>
          <p:nvPr/>
        </p:nvSpPr>
        <p:spPr>
          <a:xfrm>
            <a:off x="480848" y="2779986"/>
            <a:ext cx="4411717" cy="923330"/>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202124"/>
                </a:solidFill>
                <a:latin typeface="Roboto"/>
                <a:ea typeface="Roboto"/>
                <a:cs typeface="Roboto"/>
              </a:rPr>
              <a:t>Please could you include info on which exam board each subject is using to help us with buying revision guides.</a:t>
            </a:r>
            <a:endParaRPr lang="en-US" dirty="0"/>
          </a:p>
        </p:txBody>
      </p:sp>
      <p:sp>
        <p:nvSpPr>
          <p:cNvPr id="8" name="TextBox 7">
            <a:extLst>
              <a:ext uri="{FF2B5EF4-FFF2-40B4-BE49-F238E27FC236}">
                <a16:creationId xmlns:a16="http://schemas.microsoft.com/office/drawing/2014/main" id="{314B4431-3A63-F0D1-9AB3-BED087A51183}"/>
              </a:ext>
            </a:extLst>
          </p:cNvPr>
          <p:cNvSpPr txBox="1"/>
          <p:nvPr/>
        </p:nvSpPr>
        <p:spPr>
          <a:xfrm>
            <a:off x="5884751" y="2779986"/>
            <a:ext cx="4544762" cy="646331"/>
          </a:xfrm>
          <a:prstGeom prst="rect">
            <a:avLst/>
          </a:prstGeom>
          <a:solidFill>
            <a:srgbClr val="FFFF0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Covered in our presentation tonight – info available on the website and given out.</a:t>
            </a:r>
          </a:p>
        </p:txBody>
      </p:sp>
      <p:sp>
        <p:nvSpPr>
          <p:cNvPr id="9" name="TextBox 8">
            <a:extLst>
              <a:ext uri="{FF2B5EF4-FFF2-40B4-BE49-F238E27FC236}">
                <a16:creationId xmlns:a16="http://schemas.microsoft.com/office/drawing/2014/main" id="{8D56E7AE-6419-1553-A143-D38F5B3E6776}"/>
              </a:ext>
            </a:extLst>
          </p:cNvPr>
          <p:cNvSpPr txBox="1"/>
          <p:nvPr/>
        </p:nvSpPr>
        <p:spPr>
          <a:xfrm>
            <a:off x="480848" y="4082374"/>
            <a:ext cx="4411716" cy="923330"/>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202124"/>
                </a:solidFill>
                <a:latin typeface="Roboto"/>
                <a:ea typeface="Roboto"/>
                <a:cs typeface="Roboto"/>
              </a:rPr>
              <a:t>What’s the current guidance on time spent revising ? I.e. when I was at school it was 50 mins revision, 10 mins break.</a:t>
            </a:r>
            <a:endParaRPr lang="en-US" dirty="0">
              <a:cs typeface="Arial"/>
            </a:endParaRPr>
          </a:p>
        </p:txBody>
      </p:sp>
      <p:sp>
        <p:nvSpPr>
          <p:cNvPr id="10" name="TextBox 9">
            <a:extLst>
              <a:ext uri="{FF2B5EF4-FFF2-40B4-BE49-F238E27FC236}">
                <a16:creationId xmlns:a16="http://schemas.microsoft.com/office/drawing/2014/main" id="{674A07AD-E89C-E290-4967-F324CB948AFD}"/>
              </a:ext>
            </a:extLst>
          </p:cNvPr>
          <p:cNvSpPr txBox="1"/>
          <p:nvPr/>
        </p:nvSpPr>
        <p:spPr>
          <a:xfrm>
            <a:off x="5884751" y="4082374"/>
            <a:ext cx="6109137" cy="923330"/>
          </a:xfrm>
          <a:prstGeom prst="rect">
            <a:avLst/>
          </a:prstGeom>
          <a:solidFill>
            <a:srgbClr val="FFFF0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40-50 minute chunks with a short break. Students should be working towards completing 1-2 chunks after school, with 5-6 each day at a weekend</a:t>
            </a:r>
          </a:p>
        </p:txBody>
      </p:sp>
    </p:spTree>
    <p:extLst>
      <p:ext uri="{BB962C8B-B14F-4D97-AF65-F5344CB8AC3E}">
        <p14:creationId xmlns:p14="http://schemas.microsoft.com/office/powerpoint/2010/main" val="223647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8" grpId="0" animBg="1"/>
      <p:bldP spid="9"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A3E8AC-6631-04B3-3612-B5C06D24C5D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B140708-C6D8-2AA6-F9E7-42895099DD3D}"/>
              </a:ext>
            </a:extLst>
          </p:cNvPr>
          <p:cNvSpPr txBox="1"/>
          <p:nvPr/>
        </p:nvSpPr>
        <p:spPr>
          <a:xfrm>
            <a:off x="244443" y="92603"/>
            <a:ext cx="11280617" cy="830997"/>
          </a:xfrm>
          <a:prstGeom prst="rect">
            <a:avLst/>
          </a:prstGeom>
          <a:noFill/>
        </p:spPr>
        <p:txBody>
          <a:bodyPr wrap="square" lIns="91440" tIns="45720" rIns="91440" bIns="45720" anchor="t">
            <a:spAutoFit/>
          </a:bodyPr>
          <a:lstStyle/>
          <a:p>
            <a:r>
              <a:rPr lang="en-US" sz="4800" b="1">
                <a:solidFill>
                  <a:srgbClr val="FFFF00"/>
                </a:solidFill>
                <a:latin typeface="Calibri"/>
                <a:ea typeface="Calibri"/>
                <a:cs typeface="Calibri"/>
              </a:rPr>
              <a:t>Your questions</a:t>
            </a:r>
          </a:p>
        </p:txBody>
      </p:sp>
      <p:sp>
        <p:nvSpPr>
          <p:cNvPr id="5" name="TextBox 4">
            <a:extLst>
              <a:ext uri="{FF2B5EF4-FFF2-40B4-BE49-F238E27FC236}">
                <a16:creationId xmlns:a16="http://schemas.microsoft.com/office/drawing/2014/main" id="{60DD73C6-3EBA-C76B-111F-E6D192706E8B}"/>
              </a:ext>
            </a:extLst>
          </p:cNvPr>
          <p:cNvSpPr txBox="1"/>
          <p:nvPr/>
        </p:nvSpPr>
        <p:spPr>
          <a:xfrm>
            <a:off x="381261" y="1481261"/>
            <a:ext cx="4411717" cy="646331"/>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202124"/>
                </a:solidFill>
                <a:latin typeface="Roboto"/>
                <a:ea typeface="Roboto"/>
                <a:cs typeface="Roboto"/>
              </a:rPr>
              <a:t>When do they apply for A levels/ Is there careers guidance?</a:t>
            </a:r>
            <a:endParaRPr lang="en-US" dirty="0"/>
          </a:p>
        </p:txBody>
      </p:sp>
      <p:sp>
        <p:nvSpPr>
          <p:cNvPr id="8" name="TextBox 7">
            <a:extLst>
              <a:ext uri="{FF2B5EF4-FFF2-40B4-BE49-F238E27FC236}">
                <a16:creationId xmlns:a16="http://schemas.microsoft.com/office/drawing/2014/main" id="{63FD08FB-D832-5BD0-3323-8922C53B2790}"/>
              </a:ext>
            </a:extLst>
          </p:cNvPr>
          <p:cNvSpPr txBox="1"/>
          <p:nvPr/>
        </p:nvSpPr>
        <p:spPr>
          <a:xfrm>
            <a:off x="5178660" y="1342761"/>
            <a:ext cx="6109137" cy="923330"/>
          </a:xfrm>
          <a:prstGeom prst="rect">
            <a:avLst/>
          </a:prstGeom>
          <a:solidFill>
            <a:srgbClr val="FFFF0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Every student can book appointments with Mr Shaw the careers adviser who can support this.  Applications for post 16 study start in November with open days.</a:t>
            </a:r>
          </a:p>
        </p:txBody>
      </p:sp>
      <p:sp>
        <p:nvSpPr>
          <p:cNvPr id="9" name="TextBox 8">
            <a:extLst>
              <a:ext uri="{FF2B5EF4-FFF2-40B4-BE49-F238E27FC236}">
                <a16:creationId xmlns:a16="http://schemas.microsoft.com/office/drawing/2014/main" id="{C7BA2EC0-FFBE-42FA-F0C4-3D42465209CD}"/>
              </a:ext>
            </a:extLst>
          </p:cNvPr>
          <p:cNvSpPr txBox="1"/>
          <p:nvPr/>
        </p:nvSpPr>
        <p:spPr>
          <a:xfrm>
            <a:off x="381261" y="2685253"/>
            <a:ext cx="4411717" cy="1477328"/>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202124"/>
                </a:solidFill>
                <a:latin typeface="Roboto"/>
                <a:ea typeface="Roboto"/>
                <a:cs typeface="Roboto"/>
              </a:rPr>
              <a:t>Information about homework and revision. Will it be set by staff? On paper or online? How much should the pupils be doing? When should they start revision etc.</a:t>
            </a:r>
            <a:endParaRPr lang="en-US" dirty="0"/>
          </a:p>
        </p:txBody>
      </p:sp>
      <p:sp>
        <p:nvSpPr>
          <p:cNvPr id="10" name="TextBox 9">
            <a:extLst>
              <a:ext uri="{FF2B5EF4-FFF2-40B4-BE49-F238E27FC236}">
                <a16:creationId xmlns:a16="http://schemas.microsoft.com/office/drawing/2014/main" id="{B3A6D425-B74B-5154-E84B-011C196AFCEA}"/>
              </a:ext>
            </a:extLst>
          </p:cNvPr>
          <p:cNvSpPr txBox="1"/>
          <p:nvPr/>
        </p:nvSpPr>
        <p:spPr>
          <a:xfrm>
            <a:off x="5178659" y="2685252"/>
            <a:ext cx="6632080" cy="1200329"/>
          </a:xfrm>
          <a:prstGeom prst="rect">
            <a:avLst/>
          </a:prstGeom>
          <a:solidFill>
            <a:srgbClr val="FFFF0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Homework will be set by staff, some faculties (maths, science) use online tools but this is down to the department. Students should begin revising as soon as possible, aiming to peak their revision around 2 months before exams</a:t>
            </a:r>
          </a:p>
        </p:txBody>
      </p:sp>
      <p:sp>
        <p:nvSpPr>
          <p:cNvPr id="3" name="TextBox 2">
            <a:extLst>
              <a:ext uri="{FF2B5EF4-FFF2-40B4-BE49-F238E27FC236}">
                <a16:creationId xmlns:a16="http://schemas.microsoft.com/office/drawing/2014/main" id="{34FB65D1-F240-9570-C772-9A95440B0760}"/>
              </a:ext>
            </a:extLst>
          </p:cNvPr>
          <p:cNvSpPr txBox="1"/>
          <p:nvPr/>
        </p:nvSpPr>
        <p:spPr>
          <a:xfrm>
            <a:off x="364169" y="4442558"/>
            <a:ext cx="4525717" cy="369332"/>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202124"/>
                </a:solidFill>
                <a:latin typeface="Roboto"/>
                <a:ea typeface="Roboto"/>
                <a:cs typeface="Roboto"/>
              </a:rPr>
              <a:t>When will leavers jumpers be distributed?</a:t>
            </a:r>
          </a:p>
        </p:txBody>
      </p:sp>
      <p:sp>
        <p:nvSpPr>
          <p:cNvPr id="7" name="TextBox 6">
            <a:extLst>
              <a:ext uri="{FF2B5EF4-FFF2-40B4-BE49-F238E27FC236}">
                <a16:creationId xmlns:a16="http://schemas.microsoft.com/office/drawing/2014/main" id="{541F8200-E000-63B9-54AF-C03915249485}"/>
              </a:ext>
            </a:extLst>
          </p:cNvPr>
          <p:cNvSpPr txBox="1"/>
          <p:nvPr/>
        </p:nvSpPr>
        <p:spPr>
          <a:xfrm>
            <a:off x="5178660" y="4442558"/>
            <a:ext cx="6109137" cy="369332"/>
          </a:xfrm>
          <a:prstGeom prst="rect">
            <a:avLst/>
          </a:prstGeom>
          <a:solidFill>
            <a:srgbClr val="FFFF0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Arial"/>
              </a:rPr>
              <a:t>These will be distributed prior to the first exam </a:t>
            </a:r>
          </a:p>
        </p:txBody>
      </p:sp>
      <p:sp>
        <p:nvSpPr>
          <p:cNvPr id="11" name="TextBox 10">
            <a:extLst>
              <a:ext uri="{FF2B5EF4-FFF2-40B4-BE49-F238E27FC236}">
                <a16:creationId xmlns:a16="http://schemas.microsoft.com/office/drawing/2014/main" id="{F80D93AC-B6DE-BB66-76CA-ECCF1E9EC0DF}"/>
              </a:ext>
            </a:extLst>
          </p:cNvPr>
          <p:cNvSpPr txBox="1"/>
          <p:nvPr/>
        </p:nvSpPr>
        <p:spPr>
          <a:xfrm>
            <a:off x="331141" y="5160208"/>
            <a:ext cx="4591772" cy="646331"/>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202124"/>
                </a:solidFill>
                <a:latin typeface="Roboto"/>
                <a:ea typeface="Roboto"/>
                <a:cs typeface="Roboto"/>
              </a:rPr>
              <a:t>Can mock results be used if we are unhappy with our child's GCSE results?</a:t>
            </a:r>
          </a:p>
        </p:txBody>
      </p:sp>
      <p:sp>
        <p:nvSpPr>
          <p:cNvPr id="13" name="TextBox 12">
            <a:extLst>
              <a:ext uri="{FF2B5EF4-FFF2-40B4-BE49-F238E27FC236}">
                <a16:creationId xmlns:a16="http://schemas.microsoft.com/office/drawing/2014/main" id="{6BA5FAE2-B569-DFF5-CDC9-71748316824C}"/>
              </a:ext>
            </a:extLst>
          </p:cNvPr>
          <p:cNvSpPr txBox="1"/>
          <p:nvPr/>
        </p:nvSpPr>
        <p:spPr>
          <a:xfrm>
            <a:off x="5178659" y="5160207"/>
            <a:ext cx="6120142" cy="646331"/>
          </a:xfrm>
          <a:prstGeom prst="rect">
            <a:avLst/>
          </a:prstGeom>
          <a:solidFill>
            <a:srgbClr val="FFFF00"/>
          </a:solidFill>
          <a:ln>
            <a:solidFill>
              <a:schemeClr val="tx1"/>
            </a:solidFill>
          </a:ln>
        </p:spPr>
        <p:txBody>
          <a:bodyPr wrap="square">
            <a:spAutoFit/>
          </a:bodyPr>
          <a:lstStyle/>
          <a:p>
            <a:r>
              <a:rPr lang="en-US" sz="1800" dirty="0">
                <a:latin typeface="Aptos"/>
                <a:cs typeface="Arial"/>
              </a:rPr>
              <a:t>No – colleges or jobs will request to see official exam documentation of certification to prove your results. </a:t>
            </a:r>
            <a:endParaRPr lang="en-GB" dirty="0"/>
          </a:p>
        </p:txBody>
      </p:sp>
    </p:spTree>
    <p:extLst>
      <p:ext uri="{BB962C8B-B14F-4D97-AF65-F5344CB8AC3E}">
        <p14:creationId xmlns:p14="http://schemas.microsoft.com/office/powerpoint/2010/main" val="472957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3" grpId="0" animBg="1"/>
      <p:bldP spid="7" grpId="0" animBg="1"/>
      <p:bldP spid="11"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73BE6-5CBC-117B-773F-5E87D9F24828}"/>
              </a:ext>
            </a:extLst>
          </p:cNvPr>
          <p:cNvSpPr>
            <a:spLocks noGrp="1"/>
          </p:cNvSpPr>
          <p:nvPr>
            <p:ph type="title"/>
          </p:nvPr>
        </p:nvSpPr>
        <p:spPr>
          <a:xfrm>
            <a:off x="1551039" y="414286"/>
            <a:ext cx="10515600" cy="477531"/>
          </a:xfrm>
        </p:spPr>
        <p:txBody>
          <a:bodyPr>
            <a:noAutofit/>
          </a:bodyPr>
          <a:lstStyle/>
          <a:p>
            <a:pPr algn="ctr"/>
            <a:r>
              <a:rPr lang="en-GB" sz="4400" dirty="0">
                <a:solidFill>
                  <a:schemeClr val="bg1"/>
                </a:solidFill>
              </a:rPr>
              <a:t>Save the Date              </a:t>
            </a:r>
            <a:endParaRPr lang="en-US" sz="4400">
              <a:solidFill>
                <a:schemeClr val="bg1"/>
              </a:solidFill>
            </a:endParaRPr>
          </a:p>
        </p:txBody>
      </p:sp>
      <p:sp>
        <p:nvSpPr>
          <p:cNvPr id="3" name="Text Placeholder 2">
            <a:extLst>
              <a:ext uri="{FF2B5EF4-FFF2-40B4-BE49-F238E27FC236}">
                <a16:creationId xmlns:a16="http://schemas.microsoft.com/office/drawing/2014/main" id="{B9375553-77D2-7275-B1A9-4DE72795398A}"/>
              </a:ext>
            </a:extLst>
          </p:cNvPr>
          <p:cNvSpPr>
            <a:spLocks noGrp="1"/>
          </p:cNvSpPr>
          <p:nvPr>
            <p:ph type="body" idx="1"/>
          </p:nvPr>
        </p:nvSpPr>
        <p:spPr>
          <a:xfrm>
            <a:off x="149941" y="1973109"/>
            <a:ext cx="5796117" cy="4351338"/>
          </a:xfrm>
        </p:spPr>
        <p:txBody>
          <a:bodyPr/>
          <a:lstStyle/>
          <a:p>
            <a:r>
              <a:rPr lang="en-GB" sz="2800" dirty="0"/>
              <a:t>15th October - Year 11 Revision Festival</a:t>
            </a:r>
            <a:endParaRPr lang="en-US" sz="2800"/>
          </a:p>
          <a:p>
            <a:r>
              <a:rPr lang="en-GB" sz="2800" dirty="0"/>
              <a:t>16.30 to 18.00</a:t>
            </a:r>
          </a:p>
          <a:p>
            <a:r>
              <a:rPr lang="en-GB" sz="2800" dirty="0"/>
              <a:t>Top tips for revision success, resources from subject staff, templates for timetables      </a:t>
            </a:r>
            <a:endParaRPr lang="en-GB" dirty="0"/>
          </a:p>
        </p:txBody>
      </p:sp>
      <p:pic>
        <p:nvPicPr>
          <p:cNvPr id="4" name="Picture 3" descr="A white rectangle with black text on it&#10;&#10;AI-generated content may be incorrect.">
            <a:extLst>
              <a:ext uri="{FF2B5EF4-FFF2-40B4-BE49-F238E27FC236}">
                <a16:creationId xmlns:a16="http://schemas.microsoft.com/office/drawing/2014/main" id="{4153CCC2-9299-DD58-4BB6-D1423486903F}"/>
              </a:ext>
            </a:extLst>
          </p:cNvPr>
          <p:cNvPicPr>
            <a:picLocks noChangeAspect="1"/>
          </p:cNvPicPr>
          <p:nvPr/>
        </p:nvPicPr>
        <p:blipFill>
          <a:blip r:embed="rId2"/>
          <a:stretch>
            <a:fillRect/>
          </a:stretch>
        </p:blipFill>
        <p:spPr>
          <a:xfrm>
            <a:off x="6814830" y="1716190"/>
            <a:ext cx="5248275" cy="3990975"/>
          </a:xfrm>
          <a:prstGeom prst="rect">
            <a:avLst/>
          </a:prstGeom>
        </p:spPr>
      </p:pic>
    </p:spTree>
    <p:extLst>
      <p:ext uri="{BB962C8B-B14F-4D97-AF65-F5344CB8AC3E}">
        <p14:creationId xmlns:p14="http://schemas.microsoft.com/office/powerpoint/2010/main" val="29869725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A6B65-63F3-2109-1F14-A460BCD3C3FF}"/>
              </a:ext>
            </a:extLst>
          </p:cNvPr>
          <p:cNvSpPr>
            <a:spLocks noGrp="1"/>
          </p:cNvSpPr>
          <p:nvPr>
            <p:ph type="title"/>
          </p:nvPr>
        </p:nvSpPr>
        <p:spPr>
          <a:xfrm>
            <a:off x="2395396" y="156896"/>
            <a:ext cx="7137903" cy="730344"/>
          </a:xfrm>
        </p:spPr>
        <p:txBody>
          <a:bodyPr>
            <a:normAutofit/>
          </a:bodyPr>
          <a:lstStyle/>
          <a:p>
            <a:r>
              <a:rPr lang="en-GB" sz="4000" dirty="0">
                <a:solidFill>
                  <a:schemeClr val="bg1"/>
                </a:solidFill>
              </a:rPr>
              <a:t>Thankyou for your attendance</a:t>
            </a:r>
          </a:p>
        </p:txBody>
      </p:sp>
      <p:sp>
        <p:nvSpPr>
          <p:cNvPr id="4" name="TextBox 3">
            <a:extLst>
              <a:ext uri="{FF2B5EF4-FFF2-40B4-BE49-F238E27FC236}">
                <a16:creationId xmlns:a16="http://schemas.microsoft.com/office/drawing/2014/main" id="{8E276BBC-6FA7-BD2B-11FE-5AF6BF6DCA6D}"/>
              </a:ext>
            </a:extLst>
          </p:cNvPr>
          <p:cNvSpPr txBox="1"/>
          <p:nvPr/>
        </p:nvSpPr>
        <p:spPr>
          <a:xfrm>
            <a:off x="1204111" y="1946495"/>
            <a:ext cx="9886384" cy="2308324"/>
          </a:xfrm>
          <a:prstGeom prst="rect">
            <a:avLst/>
          </a:prstGeom>
          <a:noFill/>
        </p:spPr>
        <p:txBody>
          <a:bodyPr wrap="square" rtlCol="0">
            <a:spAutoFit/>
          </a:bodyPr>
          <a:lstStyle/>
          <a:p>
            <a:pPr algn="ctr"/>
            <a:r>
              <a:rPr lang="en-GB" sz="4800" dirty="0"/>
              <a:t>Wishing our year 11 students and their families all the best for a successful year. </a:t>
            </a:r>
          </a:p>
        </p:txBody>
      </p:sp>
    </p:spTree>
    <p:extLst>
      <p:ext uri="{BB962C8B-B14F-4D97-AF65-F5344CB8AC3E}">
        <p14:creationId xmlns:p14="http://schemas.microsoft.com/office/powerpoint/2010/main" val="300335364"/>
      </p:ext>
    </p:extLst>
  </p:cSld>
  <p:clrMapOvr>
    <a:masterClrMapping/>
  </p:clrMapOvr>
</p:sld>
</file>

<file path=ppt/theme/theme1.xml><?xml version="1.0" encoding="utf-8"?>
<a:theme xmlns:a="http://schemas.openxmlformats.org/drawingml/2006/main" name="Theme1">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17C7A836-C1EB-482D-9A89-EEC28F04213A}" vid="{401FE45C-6265-44BA-BD2E-F64A70CB1F6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1631</Words>
  <Application>Microsoft Office PowerPoint</Application>
  <PresentationFormat>Widescreen</PresentationFormat>
  <Paragraphs>231</Paragraphs>
  <Slides>29</Slides>
  <Notes>11</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Theme1</vt:lpstr>
      <vt:lpstr>PowerPoint Presentation</vt:lpstr>
      <vt:lpstr>PowerPoint Presentation</vt:lpstr>
      <vt:lpstr>Our Mission Statement</vt:lpstr>
      <vt:lpstr>August result collection… </vt:lpstr>
      <vt:lpstr>We need to focus on exam practice</vt:lpstr>
      <vt:lpstr>Key Dates </vt:lpstr>
      <vt:lpstr>Attendance </vt:lpstr>
      <vt:lpstr>Attendance -GRU</vt:lpstr>
      <vt:lpstr>PowerPoint Presentation</vt:lpstr>
      <vt:lpstr>Student wellbeing </vt:lpstr>
      <vt:lpstr>PowerPoint Presentation</vt:lpstr>
      <vt:lpstr>PowerPoint Presentation</vt:lpstr>
      <vt:lpstr>PowerPoint Presentation</vt:lpstr>
      <vt:lpstr>PowerPoint Presentation</vt:lpstr>
      <vt:lpstr>PowerPoint Presentation</vt:lpstr>
      <vt:lpstr>Student voice</vt:lpstr>
      <vt:lpstr>Student wellbeing </vt:lpstr>
      <vt:lpstr>Y11 Team</vt:lpstr>
      <vt:lpstr>Period 6, Tutor and Enrichment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Save the Date              </vt:lpstr>
      <vt:lpstr>Thankyou for your attendance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Deborah Adams</cp:lastModifiedBy>
  <cp:revision>13</cp:revision>
  <dcterms:created xsi:type="dcterms:W3CDTF">2025-09-07T12:46:51Z</dcterms:created>
  <dcterms:modified xsi:type="dcterms:W3CDTF">2025-09-16T07:00:15Z</dcterms:modified>
</cp:coreProperties>
</file>