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906000" cy="6858000" type="A4"/>
  <p:notesSz cx="6799263" cy="98758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145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11" Type="http://schemas.openxmlformats.org/officeDocument/2006/relationships/customXml" Target="../customXml/item3.xml"/><Relationship Id="rId5" Type="http://schemas.openxmlformats.org/officeDocument/2006/relationships/viewProps" Target="viewProps.xml"/><Relationship Id="rId10" Type="http://schemas.openxmlformats.org/officeDocument/2006/relationships/customXml" Target="../customXml/item2.xml"/><Relationship Id="rId4" Type="http://schemas.openxmlformats.org/officeDocument/2006/relationships/presProps" Target="presProps.xml"/><Relationship Id="rId9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thany Bridges" userId="59adf6e3-ca85-40a0-bda1-f50d346c161a" providerId="ADAL" clId="{79FE82A6-54B0-43C4-A119-ED3AFB47C5D6}"/>
    <pc:docChg chg="delSld">
      <pc:chgData name="Bethany Bridges" userId="59adf6e3-ca85-40a0-bda1-f50d346c161a" providerId="ADAL" clId="{79FE82A6-54B0-43C4-A119-ED3AFB47C5D6}" dt="2025-01-07T16:16:37.004" v="0" actId="47"/>
      <pc:docMkLst>
        <pc:docMk/>
      </pc:docMkLst>
      <pc:sldChg chg="del">
        <pc:chgData name="Bethany Bridges" userId="59adf6e3-ca85-40a0-bda1-f50d346c161a" providerId="ADAL" clId="{79FE82A6-54B0-43C4-A119-ED3AFB47C5D6}" dt="2025-01-07T16:16:37.004" v="0" actId="47"/>
        <pc:sldMkLst>
          <pc:docMk/>
          <pc:sldMk cId="1891961611" sldId="25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97C9C-E492-4C39-861F-A0D05BA166AD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1A475-030A-4A1E-9B81-DE17F20D7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009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97C9C-E492-4C39-861F-A0D05BA166AD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1A475-030A-4A1E-9B81-DE17F20D7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727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97C9C-E492-4C39-861F-A0D05BA166AD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1A475-030A-4A1E-9B81-DE17F20D7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042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97C9C-E492-4C39-861F-A0D05BA166AD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1A475-030A-4A1E-9B81-DE17F20D7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362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97C9C-E492-4C39-861F-A0D05BA166AD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1A475-030A-4A1E-9B81-DE17F20D7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940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97C9C-E492-4C39-861F-A0D05BA166AD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1A475-030A-4A1E-9B81-DE17F20D7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923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97C9C-E492-4C39-861F-A0D05BA166AD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1A475-030A-4A1E-9B81-DE17F20D7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271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97C9C-E492-4C39-861F-A0D05BA166AD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1A475-030A-4A1E-9B81-DE17F20D7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351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97C9C-E492-4C39-861F-A0D05BA166AD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1A475-030A-4A1E-9B81-DE17F20D7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048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97C9C-E492-4C39-861F-A0D05BA166AD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1A475-030A-4A1E-9B81-DE17F20D7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181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97C9C-E492-4C39-861F-A0D05BA166AD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1A475-030A-4A1E-9B81-DE17F20D7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95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9797C9C-E492-4C39-861F-A0D05BA166AD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51A475-030A-4A1E-9B81-DE17F20D7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905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C63BBD5-2E57-FFB2-0A33-914FF2C0A9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8793180"/>
              </p:ext>
            </p:extLst>
          </p:nvPr>
        </p:nvGraphicFramePr>
        <p:xfrm>
          <a:off x="0" y="0"/>
          <a:ext cx="9906000" cy="6857999"/>
        </p:xfrm>
        <a:graphic>
          <a:graphicData uri="http://schemas.openxmlformats.org/drawingml/2006/table">
            <a:tbl>
              <a:tblPr firstRow="1" firstCol="1" bandRow="1"/>
              <a:tblGrid>
                <a:gridCol w="430376">
                  <a:extLst>
                    <a:ext uri="{9D8B030D-6E8A-4147-A177-3AD203B41FA5}">
                      <a16:colId xmlns:a16="http://schemas.microsoft.com/office/drawing/2014/main" val="1634224316"/>
                    </a:ext>
                  </a:extLst>
                </a:gridCol>
                <a:gridCol w="788010">
                  <a:extLst>
                    <a:ext uri="{9D8B030D-6E8A-4147-A177-3AD203B41FA5}">
                      <a16:colId xmlns:a16="http://schemas.microsoft.com/office/drawing/2014/main" val="551269202"/>
                    </a:ext>
                  </a:extLst>
                </a:gridCol>
                <a:gridCol w="5678445">
                  <a:extLst>
                    <a:ext uri="{9D8B030D-6E8A-4147-A177-3AD203B41FA5}">
                      <a16:colId xmlns:a16="http://schemas.microsoft.com/office/drawing/2014/main" val="867464799"/>
                    </a:ext>
                  </a:extLst>
                </a:gridCol>
                <a:gridCol w="3009169">
                  <a:extLst>
                    <a:ext uri="{9D8B030D-6E8A-4147-A177-3AD203B41FA5}">
                      <a16:colId xmlns:a16="http://schemas.microsoft.com/office/drawing/2014/main" val="283749777"/>
                    </a:ext>
                  </a:extLst>
                </a:gridCol>
              </a:tblGrid>
              <a:tr h="76587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6th Jan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highlight>
                            <a:srgbClr val="FFFF00"/>
                          </a:highlight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Mind</a:t>
                      </a:r>
                      <a:r>
                        <a:rPr lang="en-GB" sz="1000" baseline="0" dirty="0">
                          <a:effectLst/>
                          <a:highlight>
                            <a:srgbClr val="FFFF00"/>
                          </a:highlight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map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i="0" u="sng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LESSON OUTCOME:</a:t>
                      </a:r>
                      <a:r>
                        <a:rPr lang="en-US" sz="1000" b="0" i="0" u="none" strike="noStrike" cap="none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  <a:sym typeface="Arial"/>
                        </a:rPr>
                        <a:t> Students will begin their A3 Mind-map on their chosen question/s (prepare background, research artists mentioned in question and other Contextual images, record ideas and opinions)</a:t>
                      </a:r>
                      <a:endParaRPr lang="en-GB" sz="10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highlight>
                            <a:srgbClr val="00FF00"/>
                          </a:highlight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Homework: </a:t>
                      </a: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collect 4 post it notes from fiends and family that record their initial thoughts/ opinions about your chosen starting point.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8665952"/>
                  </a:ext>
                </a:extLst>
              </a:tr>
              <a:tr h="11130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</a:t>
                      </a:r>
                      <a:r>
                        <a:rPr lang="en-GB" sz="1000" baseline="30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000" baseline="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Jan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highlight>
                            <a:srgbClr val="FFFF00"/>
                          </a:highlight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Mind map</a:t>
                      </a:r>
                    </a:p>
                    <a:p>
                      <a:pPr algn="l" fontAlgn="base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Students should have selected their chosen starting point.</a:t>
                      </a:r>
                    </a:p>
                    <a:p>
                      <a:pPr algn="l" fontAlgn="base">
                        <a:spcAft>
                          <a:spcPts val="0"/>
                        </a:spcAft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LESSON OUTCOME</a:t>
                      </a: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: Students will complete an A3 Mind-map on their chosen question/s. a WAGOLL will be available to demonstrate to students expectations and a success criteria to work from. (prepare background, research artists mentioned in question and other Contextual images, record ideas and opinions)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highlight>
                            <a:srgbClr val="00FF00"/>
                          </a:highlight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Homework: </a:t>
                      </a: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complete your mind map. You MUST ensure the success criteria is fully complete.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4240018"/>
                  </a:ext>
                </a:extLst>
              </a:tr>
              <a:tr h="14106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lang="en-GB" sz="1000" baseline="30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Jan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highlight>
                            <a:srgbClr val="FFFF00"/>
                          </a:highlight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Contextual studies</a:t>
                      </a:r>
                      <a:r>
                        <a:rPr lang="en-GB" sz="1000" baseline="0" dirty="0">
                          <a:effectLst/>
                          <a:highlight>
                            <a:srgbClr val="FFFF00"/>
                          </a:highlight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and research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LESSON OUTCOME</a:t>
                      </a: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Students will find and print out a minimum of 3 inspirational pieces of work and any relevant information on a specific named artist or movement linked to their exam question;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They will explore the style and media of relevant artists by producing work in response;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They will analyse the artwork (5Ws) and outline their initial ideas through annotation.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Success criteria and WAGOLL available to use.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highlight>
                            <a:srgbClr val="00FF00"/>
                          </a:highlight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Homework: </a:t>
                      </a: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complete an A5 study/ copy of one of your chosen contextual images – this can be a 2D or a 3D response.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*this will be added to your A3 page. 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1303403"/>
                  </a:ext>
                </a:extLst>
              </a:tr>
              <a:tr h="76587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</a:t>
                      </a:r>
                      <a:r>
                        <a:rPr lang="en-GB" sz="1000" baseline="30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000" baseline="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Jan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highlight>
                            <a:srgbClr val="FFFF00"/>
                          </a:highlight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Contextual studies</a:t>
                      </a:r>
                      <a:r>
                        <a:rPr lang="en-GB" sz="1000" baseline="0" dirty="0">
                          <a:effectLst/>
                          <a:highlight>
                            <a:srgbClr val="FFFF00"/>
                          </a:highlight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and research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LESSON OUTCOME: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Students to use the success criteria to complete and improve their contextual research and responses.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highlight>
                            <a:srgbClr val="00FF00"/>
                          </a:highlight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Homework: </a:t>
                      </a: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complete your contextual study sheet. You MUST ensure the success criteria is fully complete.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3372683"/>
                  </a:ext>
                </a:extLst>
              </a:tr>
              <a:tr h="11130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GB" sz="1000" baseline="30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Feb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highlight>
                            <a:srgbClr val="FFFF00"/>
                          </a:highlight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Specific Artist research</a:t>
                      </a:r>
                    </a:p>
                    <a:p>
                      <a:pPr algn="l" fontAlgn="base">
                        <a:spcAft>
                          <a:spcPts val="0"/>
                        </a:spcAft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LESSON OUTCOME:</a:t>
                      </a:r>
                    </a:p>
                    <a:p>
                      <a:pPr algn="l" fontAlgn="base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Students will find a specific artist/ craftsperson/ designer relevant to their chosen stating point. </a:t>
                      </a:r>
                    </a:p>
                    <a:p>
                      <a:pPr algn="l" fontAlgn="base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Students will research and collect examples of the artists work, create an A4 artist response using relevant media, include their insights and information about the artist.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highlight>
                            <a:srgbClr val="00FF00"/>
                          </a:highlight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Homework: </a:t>
                      </a: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Gather relevant primary images/ sources to use as part of your classwork next lesson.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3661334"/>
                  </a:ext>
                </a:extLst>
              </a:tr>
              <a:tr h="11130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GB" sz="1000" baseline="30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Feb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highlight>
                            <a:srgbClr val="FFFF00"/>
                          </a:highlight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Initial designs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LESSON OUTCOME: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Students will produce a 2 ideas for their exam project (each one min A4). Using primary images and combining with contextual/ artist inspiration.</a:t>
                      </a:r>
                    </a:p>
                    <a:p>
                      <a:pPr algn="l" fontAlgn="base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highlight>
                            <a:srgbClr val="00FF00"/>
                          </a:highlight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Homework: </a:t>
                      </a: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complete any/ all improvement targets for your exam project to date (mind map/ contextual/ artist) using your teacher/ peer feedback.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7400307"/>
                  </a:ext>
                </a:extLst>
              </a:tr>
              <a:tr h="5764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GB" sz="10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1" baseline="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HALF TERM</a:t>
                      </a:r>
                      <a:endParaRPr lang="en-GB" sz="10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ase"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64493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2612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E1D544C-F18B-478F-8488-713EFCD26B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3461187"/>
              </p:ext>
            </p:extLst>
          </p:nvPr>
        </p:nvGraphicFramePr>
        <p:xfrm>
          <a:off x="0" y="0"/>
          <a:ext cx="9906000" cy="6891309"/>
        </p:xfrm>
        <a:graphic>
          <a:graphicData uri="http://schemas.openxmlformats.org/drawingml/2006/table">
            <a:tbl>
              <a:tblPr firstRow="1" firstCol="1" bandRow="1"/>
              <a:tblGrid>
                <a:gridCol w="430376">
                  <a:extLst>
                    <a:ext uri="{9D8B030D-6E8A-4147-A177-3AD203B41FA5}">
                      <a16:colId xmlns:a16="http://schemas.microsoft.com/office/drawing/2014/main" val="4007486023"/>
                    </a:ext>
                  </a:extLst>
                </a:gridCol>
                <a:gridCol w="784150">
                  <a:extLst>
                    <a:ext uri="{9D8B030D-6E8A-4147-A177-3AD203B41FA5}">
                      <a16:colId xmlns:a16="http://schemas.microsoft.com/office/drawing/2014/main" val="1823044084"/>
                    </a:ext>
                  </a:extLst>
                </a:gridCol>
                <a:gridCol w="5682304">
                  <a:extLst>
                    <a:ext uri="{9D8B030D-6E8A-4147-A177-3AD203B41FA5}">
                      <a16:colId xmlns:a16="http://schemas.microsoft.com/office/drawing/2014/main" val="3898846678"/>
                    </a:ext>
                  </a:extLst>
                </a:gridCol>
                <a:gridCol w="3009170">
                  <a:extLst>
                    <a:ext uri="{9D8B030D-6E8A-4147-A177-3AD203B41FA5}">
                      <a16:colId xmlns:a16="http://schemas.microsoft.com/office/drawing/2014/main" val="2652504122"/>
                    </a:ext>
                  </a:extLst>
                </a:gridCol>
              </a:tblGrid>
              <a:tr h="67336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</a:t>
                      </a:r>
                      <a:r>
                        <a:rPr lang="en-GB" sz="1000" baseline="30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Feb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highlight>
                            <a:srgbClr val="FFFF00"/>
                          </a:highlight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Initial designs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LESSON OUTCOME: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Students will complete 2 ideas for their exam project (each one min A4). Using primary images and combining with contextual/ artist inspiration.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highlight>
                            <a:srgbClr val="00FF00"/>
                          </a:highlight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Homework: </a:t>
                      </a: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ensure your initial designs page is fully complete according to the success criteria.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7391546"/>
                  </a:ext>
                </a:extLst>
              </a:tr>
              <a:tr h="12783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aseline="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GB" sz="1000" baseline="30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r>
                        <a:rPr lang="en-GB" sz="1000" baseline="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March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highlight>
                            <a:srgbClr val="FFFF00"/>
                          </a:highlight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Refined designs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LESSON OUTCOME: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Students will select their strongest initial design to extend and improve as 2 ‘refined ideas’.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WAGOLL presented on the board alongside and checklist to include on their sketchbook page.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Live marking in lesson - feedback to students about their chosen idea, question the relevance to their chosen idea, identify any missing elements to their project.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Prepare a background.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highlight>
                            <a:srgbClr val="00FF00"/>
                          </a:highlight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Homework:</a:t>
                      </a: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ensure classwork targets are completed.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5721462"/>
                  </a:ext>
                </a:extLst>
              </a:tr>
              <a:tr h="118837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10th March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highlight>
                            <a:srgbClr val="FFFF00"/>
                          </a:highlight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Refined designs 2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LESSON OUTCOMES: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Students will focus on making relevant samples and mock ups of their refined ideas, exploring different media and techniques to work out the best results.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All 3D samples to be photographed if they cannot be stuck into books.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*target any students with absences/SEN and PP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highlight>
                            <a:srgbClr val="00FF00"/>
                          </a:highlight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Homework: </a:t>
                      </a: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ensure your refined designs page is fully complete according to the success criteria.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6715575"/>
                  </a:ext>
                </a:extLst>
              </a:tr>
              <a:tr h="90481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aseline="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</a:t>
                      </a:r>
                      <a:r>
                        <a:rPr lang="en-GB" sz="1000" baseline="30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March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US" sz="1000" b="0" kern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Final Design/ mock up</a:t>
                      </a:r>
                    </a:p>
                    <a:p>
                      <a:pPr algn="l" fontAlgn="base"/>
                      <a:r>
                        <a:rPr lang="en-US" sz="1000" b="1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LESSON OUTCOME: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 fontAlgn="base"/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Students will select their strongest refinement and make their final design idea. Students will be shown a WAGOLL and instructed on how to present their final design in sketchbooks following the success criteria list – to be printed out and stuck into student ILB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highlight>
                            <a:srgbClr val="00FF00"/>
                          </a:highlight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Homework: </a:t>
                      </a: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write a 50 word conclusion – telling me how you have arrived at your final design from your starting point.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2592738"/>
                  </a:ext>
                </a:extLst>
              </a:tr>
              <a:tr h="9609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aseline="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</a:t>
                      </a:r>
                      <a:r>
                        <a:rPr lang="en-GB" sz="1000" baseline="30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000" baseline="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</a:t>
                      </a: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arch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DATA DUE</a:t>
                      </a:r>
                      <a:endParaRPr lang="en-GB" sz="10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US" sz="1000" b="0" kern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Final Design/ mock up</a:t>
                      </a:r>
                    </a:p>
                    <a:p>
                      <a:pPr algn="l" fontAlgn="base"/>
                      <a:r>
                        <a:rPr lang="en-US" sz="1000" b="1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LESSON OUTCOME: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 fontAlgn="base"/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Students will select their strongest refinement and make their final design idea. Students will be shown a WAGOLL and instructed on how to present their final design in sketchbooks following the success criteria list – to be printed out and stuck into student ILB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highlight>
                            <a:srgbClr val="00FF00"/>
                          </a:highlight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Homework: </a:t>
                      </a: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complete any/ all improvement targets for your exam project to date (mind map/ contextual/ artist/ intimal designs/ refined design/ final design) using your teacher/ peer feedback.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736429"/>
                  </a:ext>
                </a:extLst>
              </a:tr>
              <a:tr h="3692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13/14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Easter holidays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7853799"/>
                  </a:ext>
                </a:extLst>
              </a:tr>
              <a:tr h="33003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r>
                        <a:rPr lang="en-GB" sz="1000" baseline="30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Apr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baseline="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Finalise any unfinished work. Complete a shopping list and exam plan</a:t>
                      </a: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Art exam Thursday 17</a:t>
                      </a:r>
                      <a:r>
                        <a:rPr lang="en-GB" sz="1000" baseline="30000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000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April 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0832245"/>
                  </a:ext>
                </a:extLst>
              </a:tr>
              <a:tr h="2534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</a:t>
                      </a:r>
                      <a:r>
                        <a:rPr lang="en-GB" sz="1000" baseline="30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</a:t>
                      </a: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Apr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Last minute </a:t>
                      </a:r>
                      <a:r>
                        <a:rPr lang="en-GB" sz="1000" dirty="0" err="1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componenet</a:t>
                      </a: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1 final improvements. </a:t>
                      </a:r>
                      <a:r>
                        <a:rPr lang="en-GB" sz="1000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Art exam Thursday 24</a:t>
                      </a:r>
                      <a:r>
                        <a:rPr lang="en-GB" sz="1000" baseline="30000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000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April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5772793"/>
                  </a:ext>
                </a:extLst>
              </a:tr>
              <a:tr h="25706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GB" sz="1000" baseline="30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</a:t>
                      </a: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May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moderation week</a:t>
                      </a:r>
                      <a:endParaRPr lang="en-GB" sz="1000" dirty="0">
                        <a:solidFill>
                          <a:srgbClr val="FF0000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1329572"/>
                  </a:ext>
                </a:extLst>
              </a:tr>
              <a:tr h="2354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en-GB" sz="1000" baseline="30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May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moderation 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4016601"/>
                  </a:ext>
                </a:extLst>
              </a:tr>
              <a:tr h="4068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  <a:r>
                        <a:rPr lang="en-GB" sz="1000" baseline="30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May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letter sent to parents/ carers with assessment marks</a:t>
                      </a: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01" marR="614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73157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78163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3BEA64DEC2B7C4D96EE606CBDD4B379" ma:contentTypeVersion="15" ma:contentTypeDescription="Create a new document." ma:contentTypeScope="" ma:versionID="c26850dc6f99832852ebe6fa6b4f04c7">
  <xsd:schema xmlns:xsd="http://www.w3.org/2001/XMLSchema" xmlns:xs="http://www.w3.org/2001/XMLSchema" xmlns:p="http://schemas.microsoft.com/office/2006/metadata/properties" xmlns:ns2="14a6a80d-44de-473d-958e-3b89e88f1c14" xmlns:ns3="35acc2d0-9637-4329-898e-0edea195577a" targetNamespace="http://schemas.microsoft.com/office/2006/metadata/properties" ma:root="true" ma:fieldsID="d7fe3e8278237a2291b83c5c0092c1cb" ns2:_="" ns3:_="">
    <xsd:import namespace="14a6a80d-44de-473d-958e-3b89e88f1c14"/>
    <xsd:import namespace="35acc2d0-9637-4329-898e-0edea19557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4a6a80d-44de-473d-958e-3b89e88f1c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df8ef13-1be2-41ac-9ae1-2297a3c4459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acc2d0-9637-4329-898e-0edea195577a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185fa895-4142-4e62-ba85-0ee312ea3d65}" ma:internalName="TaxCatchAll" ma:showField="CatchAllData" ma:web="35acc2d0-9637-4329-898e-0edea195577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5acc2d0-9637-4329-898e-0edea195577a" xsi:nil="true"/>
    <lcf76f155ced4ddcb4097134ff3c332f xmlns="14a6a80d-44de-473d-958e-3b89e88f1c1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5204793-2612-470A-A256-199E72981F02}"/>
</file>

<file path=customXml/itemProps2.xml><?xml version="1.0" encoding="utf-8"?>
<ds:datastoreItem xmlns:ds="http://schemas.openxmlformats.org/officeDocument/2006/customXml" ds:itemID="{F567FE79-0B1F-4C7D-B271-B227DE961EEF}"/>
</file>

<file path=customXml/itemProps3.xml><?xml version="1.0" encoding="utf-8"?>
<ds:datastoreItem xmlns:ds="http://schemas.openxmlformats.org/officeDocument/2006/customXml" ds:itemID="{72706AA9-1D88-419F-9BA1-D7198DE79067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</TotalTime>
  <Words>893</Words>
  <Application>Microsoft Office PowerPoint</Application>
  <PresentationFormat>A4 Paper (210x297 mm)</PresentationFormat>
  <Paragraphs>97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Aptos</vt:lpstr>
      <vt:lpstr>Aptos Display</vt:lpstr>
      <vt:lpstr>Arial</vt:lpstr>
      <vt:lpstr>Calibri</vt:lpstr>
      <vt:lpstr>Century Gothic</vt:lpstr>
      <vt:lpstr>Times New Roman</vt:lpstr>
      <vt:lpstr>Office Theme</vt:lpstr>
      <vt:lpstr>PowerPoint Presentation</vt:lpstr>
      <vt:lpstr>PowerPoint Presentation</vt:lpstr>
    </vt:vector>
  </TitlesOfParts>
  <Company>ACET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Bethany Bridges</dc:creator>
  <cp:lastModifiedBy>Bethany Bridges</cp:lastModifiedBy>
  <cp:revision>1</cp:revision>
  <cp:lastPrinted>2025-01-07T16:01:40Z</cp:lastPrinted>
  <dcterms:created xsi:type="dcterms:W3CDTF">2025-01-07T15:54:43Z</dcterms:created>
  <dcterms:modified xsi:type="dcterms:W3CDTF">2025-01-07T16:16:46Z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0x01010093BEA64DEC2B7C4D96EE606CBDD4B379</vt:lpwstr>
  </property>
</Properties>
</file>